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0" r:id="rId2"/>
    <p:sldId id="304" r:id="rId3"/>
    <p:sldId id="378" r:id="rId4"/>
    <p:sldId id="278" r:id="rId5"/>
    <p:sldId id="282" r:id="rId6"/>
    <p:sldId id="274" r:id="rId7"/>
    <p:sldId id="380" r:id="rId8"/>
    <p:sldId id="391" r:id="rId9"/>
    <p:sldId id="386" r:id="rId10"/>
    <p:sldId id="388" r:id="rId11"/>
    <p:sldId id="393" r:id="rId12"/>
    <p:sldId id="392" r:id="rId13"/>
    <p:sldId id="387" r:id="rId14"/>
    <p:sldId id="389" r:id="rId15"/>
    <p:sldId id="390" r:id="rId16"/>
    <p:sldId id="293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860F"/>
    <a:srgbClr val="FF7B06"/>
    <a:srgbClr val="FFFFFF"/>
    <a:srgbClr val="5F2F05"/>
    <a:srgbClr val="4D92C3"/>
    <a:srgbClr val="CFD5EA"/>
    <a:srgbClr val="AEAFB4"/>
    <a:srgbClr val="4472C4"/>
    <a:srgbClr val="AFABAB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17" autoAdjust="0"/>
    <p:restoredTop sz="93689" autoAdjust="0"/>
  </p:normalViewPr>
  <p:slideViewPr>
    <p:cSldViewPr snapToGrid="0">
      <p:cViewPr varScale="1">
        <p:scale>
          <a:sx n="103" d="100"/>
          <a:sy n="103" d="100"/>
        </p:scale>
        <p:origin x="392" y="68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32479;&#35745;&#20108;&#27425;&#39033;&#20010;&#25968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32479;&#35745;&#20108;&#27425;&#39033;&#20010;&#25968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ja-JP" altLang="en-US"/>
              <a:t>各方法の二次項数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complete_graph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noFill/>
              </a:ln>
              <a:effectLst/>
            </c:spPr>
          </c:marker>
          <c:xVal>
            <c:numRef>
              <c:f>Sheet1!$A$2:$A$197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Sheet1!$H$2:$H$196</c:f>
              <c:numCache>
                <c:formatCode>General</c:formatCode>
                <c:ptCount val="195"/>
                <c:pt idx="0">
                  <c:v>200</c:v>
                </c:pt>
                <c:pt idx="1">
                  <c:v>360</c:v>
                </c:pt>
                <c:pt idx="2">
                  <c:v>588</c:v>
                </c:pt>
                <c:pt idx="3">
                  <c:v>896</c:v>
                </c:pt>
                <c:pt idx="4">
                  <c:v>1296</c:v>
                </c:pt>
                <c:pt idx="5">
                  <c:v>1800</c:v>
                </c:pt>
                <c:pt idx="6">
                  <c:v>2420</c:v>
                </c:pt>
                <c:pt idx="7">
                  <c:v>3168</c:v>
                </c:pt>
                <c:pt idx="8">
                  <c:v>4056</c:v>
                </c:pt>
                <c:pt idx="9">
                  <c:v>5096</c:v>
                </c:pt>
                <c:pt idx="10">
                  <c:v>6300</c:v>
                </c:pt>
                <c:pt idx="11">
                  <c:v>7680</c:v>
                </c:pt>
                <c:pt idx="12">
                  <c:v>9248</c:v>
                </c:pt>
                <c:pt idx="13">
                  <c:v>11016</c:v>
                </c:pt>
                <c:pt idx="14">
                  <c:v>12996</c:v>
                </c:pt>
                <c:pt idx="15">
                  <c:v>15200</c:v>
                </c:pt>
                <c:pt idx="16">
                  <c:v>17640</c:v>
                </c:pt>
                <c:pt idx="17">
                  <c:v>20328</c:v>
                </c:pt>
                <c:pt idx="18">
                  <c:v>23276</c:v>
                </c:pt>
                <c:pt idx="19">
                  <c:v>26496</c:v>
                </c:pt>
                <c:pt idx="20">
                  <c:v>30000</c:v>
                </c:pt>
                <c:pt idx="21">
                  <c:v>33800</c:v>
                </c:pt>
                <c:pt idx="22">
                  <c:v>37908</c:v>
                </c:pt>
                <c:pt idx="23">
                  <c:v>42336</c:v>
                </c:pt>
                <c:pt idx="24">
                  <c:v>47096</c:v>
                </c:pt>
                <c:pt idx="25">
                  <c:v>52200</c:v>
                </c:pt>
                <c:pt idx="26">
                  <c:v>57660</c:v>
                </c:pt>
                <c:pt idx="27">
                  <c:v>63488</c:v>
                </c:pt>
                <c:pt idx="28">
                  <c:v>69696</c:v>
                </c:pt>
                <c:pt idx="29">
                  <c:v>76296</c:v>
                </c:pt>
                <c:pt idx="30">
                  <c:v>83300</c:v>
                </c:pt>
                <c:pt idx="31">
                  <c:v>90720</c:v>
                </c:pt>
                <c:pt idx="32">
                  <c:v>98568</c:v>
                </c:pt>
                <c:pt idx="33">
                  <c:v>106856</c:v>
                </c:pt>
                <c:pt idx="34">
                  <c:v>115596</c:v>
                </c:pt>
                <c:pt idx="35">
                  <c:v>124800</c:v>
                </c:pt>
                <c:pt idx="36">
                  <c:v>134480</c:v>
                </c:pt>
                <c:pt idx="37">
                  <c:v>144648</c:v>
                </c:pt>
                <c:pt idx="38">
                  <c:v>155316</c:v>
                </c:pt>
                <c:pt idx="39">
                  <c:v>166496</c:v>
                </c:pt>
                <c:pt idx="40">
                  <c:v>178200</c:v>
                </c:pt>
                <c:pt idx="41">
                  <c:v>190440</c:v>
                </c:pt>
                <c:pt idx="42">
                  <c:v>203228</c:v>
                </c:pt>
                <c:pt idx="43">
                  <c:v>216576</c:v>
                </c:pt>
                <c:pt idx="44">
                  <c:v>230496</c:v>
                </c:pt>
                <c:pt idx="45">
                  <c:v>245000</c:v>
                </c:pt>
                <c:pt idx="46">
                  <c:v>260100</c:v>
                </c:pt>
                <c:pt idx="47">
                  <c:v>275808</c:v>
                </c:pt>
                <c:pt idx="48">
                  <c:v>292136</c:v>
                </c:pt>
                <c:pt idx="49">
                  <c:v>309096</c:v>
                </c:pt>
                <c:pt idx="50">
                  <c:v>326700</c:v>
                </c:pt>
                <c:pt idx="51">
                  <c:v>344960</c:v>
                </c:pt>
                <c:pt idx="52">
                  <c:v>363888</c:v>
                </c:pt>
                <c:pt idx="53">
                  <c:v>383496</c:v>
                </c:pt>
                <c:pt idx="54">
                  <c:v>403796</c:v>
                </c:pt>
                <c:pt idx="55">
                  <c:v>424800</c:v>
                </c:pt>
                <c:pt idx="56">
                  <c:v>446520</c:v>
                </c:pt>
                <c:pt idx="57">
                  <c:v>468968</c:v>
                </c:pt>
                <c:pt idx="58">
                  <c:v>492156</c:v>
                </c:pt>
                <c:pt idx="59">
                  <c:v>516096</c:v>
                </c:pt>
                <c:pt idx="60">
                  <c:v>540800</c:v>
                </c:pt>
                <c:pt idx="61">
                  <c:v>566280</c:v>
                </c:pt>
                <c:pt idx="62">
                  <c:v>592548</c:v>
                </c:pt>
                <c:pt idx="63">
                  <c:v>619616</c:v>
                </c:pt>
                <c:pt idx="64">
                  <c:v>647496</c:v>
                </c:pt>
                <c:pt idx="65">
                  <c:v>676200</c:v>
                </c:pt>
                <c:pt idx="66">
                  <c:v>705740</c:v>
                </c:pt>
                <c:pt idx="67">
                  <c:v>736128</c:v>
                </c:pt>
                <c:pt idx="68">
                  <c:v>767376</c:v>
                </c:pt>
                <c:pt idx="69">
                  <c:v>799496</c:v>
                </c:pt>
                <c:pt idx="70">
                  <c:v>832500</c:v>
                </c:pt>
                <c:pt idx="71">
                  <c:v>866400</c:v>
                </c:pt>
                <c:pt idx="72">
                  <c:v>901208</c:v>
                </c:pt>
                <c:pt idx="73">
                  <c:v>936936</c:v>
                </c:pt>
                <c:pt idx="74">
                  <c:v>973596</c:v>
                </c:pt>
                <c:pt idx="75">
                  <c:v>1011200</c:v>
                </c:pt>
                <c:pt idx="76">
                  <c:v>1049760</c:v>
                </c:pt>
                <c:pt idx="77">
                  <c:v>1089288</c:v>
                </c:pt>
                <c:pt idx="78">
                  <c:v>1129796</c:v>
                </c:pt>
                <c:pt idx="79">
                  <c:v>1171296</c:v>
                </c:pt>
                <c:pt idx="80">
                  <c:v>1213800</c:v>
                </c:pt>
                <c:pt idx="81">
                  <c:v>1257320</c:v>
                </c:pt>
                <c:pt idx="82">
                  <c:v>1301868</c:v>
                </c:pt>
                <c:pt idx="83">
                  <c:v>1347456</c:v>
                </c:pt>
                <c:pt idx="84">
                  <c:v>1394096</c:v>
                </c:pt>
                <c:pt idx="85">
                  <c:v>1441800</c:v>
                </c:pt>
                <c:pt idx="86">
                  <c:v>1490580</c:v>
                </c:pt>
                <c:pt idx="87">
                  <c:v>1540448</c:v>
                </c:pt>
                <c:pt idx="88">
                  <c:v>1591416</c:v>
                </c:pt>
                <c:pt idx="89">
                  <c:v>1643496</c:v>
                </c:pt>
                <c:pt idx="90">
                  <c:v>1696700</c:v>
                </c:pt>
                <c:pt idx="91">
                  <c:v>1751040</c:v>
                </c:pt>
                <c:pt idx="92">
                  <c:v>1806528</c:v>
                </c:pt>
                <c:pt idx="93">
                  <c:v>1863176</c:v>
                </c:pt>
                <c:pt idx="94">
                  <c:v>1920996</c:v>
                </c:pt>
                <c:pt idx="95">
                  <c:v>2040200</c:v>
                </c:pt>
                <c:pt idx="96">
                  <c:v>2101608</c:v>
                </c:pt>
                <c:pt idx="97">
                  <c:v>2164236</c:v>
                </c:pt>
                <c:pt idx="98">
                  <c:v>2228096</c:v>
                </c:pt>
                <c:pt idx="99">
                  <c:v>2293200</c:v>
                </c:pt>
                <c:pt idx="100">
                  <c:v>2359560</c:v>
                </c:pt>
                <c:pt idx="101">
                  <c:v>2427188</c:v>
                </c:pt>
                <c:pt idx="102">
                  <c:v>2496096</c:v>
                </c:pt>
                <c:pt idx="103">
                  <c:v>2566296</c:v>
                </c:pt>
                <c:pt idx="104">
                  <c:v>2637800</c:v>
                </c:pt>
                <c:pt idx="105">
                  <c:v>2710620</c:v>
                </c:pt>
                <c:pt idx="106">
                  <c:v>2784768</c:v>
                </c:pt>
                <c:pt idx="107">
                  <c:v>2860256</c:v>
                </c:pt>
                <c:pt idx="108">
                  <c:v>2937096</c:v>
                </c:pt>
                <c:pt idx="109">
                  <c:v>3015300</c:v>
                </c:pt>
                <c:pt idx="110">
                  <c:v>3094880</c:v>
                </c:pt>
                <c:pt idx="111">
                  <c:v>3175848</c:v>
                </c:pt>
                <c:pt idx="112">
                  <c:v>3258216</c:v>
                </c:pt>
                <c:pt idx="113">
                  <c:v>3341996</c:v>
                </c:pt>
                <c:pt idx="114">
                  <c:v>3427200</c:v>
                </c:pt>
                <c:pt idx="115">
                  <c:v>3513840</c:v>
                </c:pt>
                <c:pt idx="116">
                  <c:v>3601928</c:v>
                </c:pt>
                <c:pt idx="117">
                  <c:v>3691476</c:v>
                </c:pt>
                <c:pt idx="118">
                  <c:v>3782496</c:v>
                </c:pt>
                <c:pt idx="119">
                  <c:v>3875000</c:v>
                </c:pt>
                <c:pt idx="120">
                  <c:v>3969000</c:v>
                </c:pt>
                <c:pt idx="121">
                  <c:v>4064508</c:v>
                </c:pt>
                <c:pt idx="122">
                  <c:v>4161536</c:v>
                </c:pt>
                <c:pt idx="123">
                  <c:v>4260096</c:v>
                </c:pt>
                <c:pt idx="124">
                  <c:v>4360200</c:v>
                </c:pt>
                <c:pt idx="125">
                  <c:v>4461860</c:v>
                </c:pt>
                <c:pt idx="126">
                  <c:v>4565088</c:v>
                </c:pt>
                <c:pt idx="127">
                  <c:v>4669896</c:v>
                </c:pt>
                <c:pt idx="128">
                  <c:v>4776296</c:v>
                </c:pt>
                <c:pt idx="129">
                  <c:v>4884300</c:v>
                </c:pt>
                <c:pt idx="130">
                  <c:v>4993920</c:v>
                </c:pt>
                <c:pt idx="131">
                  <c:v>5105168</c:v>
                </c:pt>
                <c:pt idx="132">
                  <c:v>5218056</c:v>
                </c:pt>
                <c:pt idx="133">
                  <c:v>5332596</c:v>
                </c:pt>
                <c:pt idx="134">
                  <c:v>5448800</c:v>
                </c:pt>
                <c:pt idx="135">
                  <c:v>5566680</c:v>
                </c:pt>
                <c:pt idx="136">
                  <c:v>5686248</c:v>
                </c:pt>
                <c:pt idx="137">
                  <c:v>5807516</c:v>
                </c:pt>
                <c:pt idx="138">
                  <c:v>5930496</c:v>
                </c:pt>
                <c:pt idx="139">
                  <c:v>6055200</c:v>
                </c:pt>
                <c:pt idx="140">
                  <c:v>6181640</c:v>
                </c:pt>
                <c:pt idx="141">
                  <c:v>6309828</c:v>
                </c:pt>
                <c:pt idx="142">
                  <c:v>6439776</c:v>
                </c:pt>
                <c:pt idx="143">
                  <c:v>6571496</c:v>
                </c:pt>
                <c:pt idx="144">
                  <c:v>6705000</c:v>
                </c:pt>
                <c:pt idx="145">
                  <c:v>6840300</c:v>
                </c:pt>
                <c:pt idx="146">
                  <c:v>6977408</c:v>
                </c:pt>
                <c:pt idx="147">
                  <c:v>7116336</c:v>
                </c:pt>
                <c:pt idx="148">
                  <c:v>7257096</c:v>
                </c:pt>
                <c:pt idx="149">
                  <c:v>7399700</c:v>
                </c:pt>
                <c:pt idx="150">
                  <c:v>7544160</c:v>
                </c:pt>
                <c:pt idx="151">
                  <c:v>7690488</c:v>
                </c:pt>
                <c:pt idx="152">
                  <c:v>7838696</c:v>
                </c:pt>
                <c:pt idx="153">
                  <c:v>7988796</c:v>
                </c:pt>
                <c:pt idx="154">
                  <c:v>8140800</c:v>
                </c:pt>
                <c:pt idx="155">
                  <c:v>8294720</c:v>
                </c:pt>
                <c:pt idx="156">
                  <c:v>8450568</c:v>
                </c:pt>
                <c:pt idx="157">
                  <c:v>8608356</c:v>
                </c:pt>
                <c:pt idx="158">
                  <c:v>8768096</c:v>
                </c:pt>
                <c:pt idx="159">
                  <c:v>8929800</c:v>
                </c:pt>
                <c:pt idx="160">
                  <c:v>9093480</c:v>
                </c:pt>
                <c:pt idx="161">
                  <c:v>9259148</c:v>
                </c:pt>
                <c:pt idx="162">
                  <c:v>9426816</c:v>
                </c:pt>
                <c:pt idx="163">
                  <c:v>9596496</c:v>
                </c:pt>
                <c:pt idx="164">
                  <c:v>9768200</c:v>
                </c:pt>
                <c:pt idx="165">
                  <c:v>9941940</c:v>
                </c:pt>
                <c:pt idx="166">
                  <c:v>10117728</c:v>
                </c:pt>
                <c:pt idx="167">
                  <c:v>10295576</c:v>
                </c:pt>
                <c:pt idx="168">
                  <c:v>10475496</c:v>
                </c:pt>
                <c:pt idx="169">
                  <c:v>10657500</c:v>
                </c:pt>
                <c:pt idx="170">
                  <c:v>10841600</c:v>
                </c:pt>
                <c:pt idx="171">
                  <c:v>11027808</c:v>
                </c:pt>
                <c:pt idx="172">
                  <c:v>11216136</c:v>
                </c:pt>
                <c:pt idx="173">
                  <c:v>11406596</c:v>
                </c:pt>
                <c:pt idx="174">
                  <c:v>11599200</c:v>
                </c:pt>
                <c:pt idx="175">
                  <c:v>11793960</c:v>
                </c:pt>
                <c:pt idx="176">
                  <c:v>11990888</c:v>
                </c:pt>
                <c:pt idx="177">
                  <c:v>12189996</c:v>
                </c:pt>
                <c:pt idx="178">
                  <c:v>12391296</c:v>
                </c:pt>
                <c:pt idx="179">
                  <c:v>12594800</c:v>
                </c:pt>
                <c:pt idx="180">
                  <c:v>12800520</c:v>
                </c:pt>
                <c:pt idx="181">
                  <c:v>13008468</c:v>
                </c:pt>
                <c:pt idx="182">
                  <c:v>13218656</c:v>
                </c:pt>
                <c:pt idx="183">
                  <c:v>13431096</c:v>
                </c:pt>
                <c:pt idx="184">
                  <c:v>13645800</c:v>
                </c:pt>
                <c:pt idx="185">
                  <c:v>13862780</c:v>
                </c:pt>
                <c:pt idx="186">
                  <c:v>14082048</c:v>
                </c:pt>
                <c:pt idx="187">
                  <c:v>14303616</c:v>
                </c:pt>
                <c:pt idx="188">
                  <c:v>14527496</c:v>
                </c:pt>
                <c:pt idx="189">
                  <c:v>14753700</c:v>
                </c:pt>
                <c:pt idx="190">
                  <c:v>14982240</c:v>
                </c:pt>
                <c:pt idx="191">
                  <c:v>15213128</c:v>
                </c:pt>
                <c:pt idx="192">
                  <c:v>15446376</c:v>
                </c:pt>
                <c:pt idx="193">
                  <c:v>15681996</c:v>
                </c:pt>
                <c:pt idx="194">
                  <c:v>15920000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F3A-414C-9223-7DAF6A8EBD35}"/>
            </c:ext>
          </c:extLst>
        </c:ser>
        <c:ser>
          <c:idx val="1"/>
          <c:order val="1"/>
          <c:tx>
            <c:v>de_graph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noFill/>
              </a:ln>
              <a:effectLst/>
            </c:spPr>
          </c:marker>
          <c:xVal>
            <c:numRef>
              <c:f>Sheet1!$A$2:$A$197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Sheet1!$I$2:$I$196</c:f>
              <c:numCache>
                <c:formatCode>General</c:formatCode>
                <c:ptCount val="195"/>
                <c:pt idx="0">
                  <c:v>180</c:v>
                </c:pt>
                <c:pt idx="1">
                  <c:v>300</c:v>
                </c:pt>
                <c:pt idx="2">
                  <c:v>476</c:v>
                </c:pt>
                <c:pt idx="3">
                  <c:v>720</c:v>
                </c:pt>
                <c:pt idx="4">
                  <c:v>972</c:v>
                </c:pt>
                <c:pt idx="5">
                  <c:v>1320</c:v>
                </c:pt>
                <c:pt idx="6">
                  <c:v>1694</c:v>
                </c:pt>
                <c:pt idx="7">
                  <c:v>2208</c:v>
                </c:pt>
                <c:pt idx="8">
                  <c:v>2782</c:v>
                </c:pt>
                <c:pt idx="9">
                  <c:v>3472</c:v>
                </c:pt>
                <c:pt idx="10">
                  <c:v>4140</c:v>
                </c:pt>
                <c:pt idx="11">
                  <c:v>5056</c:v>
                </c:pt>
                <c:pt idx="12">
                  <c:v>6052</c:v>
                </c:pt>
                <c:pt idx="13">
                  <c:v>7092</c:v>
                </c:pt>
                <c:pt idx="14">
                  <c:v>8208</c:v>
                </c:pt>
                <c:pt idx="15">
                  <c:v>9600</c:v>
                </c:pt>
                <c:pt idx="16">
                  <c:v>11046</c:v>
                </c:pt>
                <c:pt idx="17">
                  <c:v>12584</c:v>
                </c:pt>
                <c:pt idx="18">
                  <c:v>14398</c:v>
                </c:pt>
                <c:pt idx="19">
                  <c:v>16176</c:v>
                </c:pt>
                <c:pt idx="20">
                  <c:v>18250</c:v>
                </c:pt>
                <c:pt idx="21">
                  <c:v>20384</c:v>
                </c:pt>
                <c:pt idx="22">
                  <c:v>22680</c:v>
                </c:pt>
                <c:pt idx="23">
                  <c:v>25088</c:v>
                </c:pt>
                <c:pt idx="24">
                  <c:v>28014</c:v>
                </c:pt>
                <c:pt idx="25">
                  <c:v>30840</c:v>
                </c:pt>
                <c:pt idx="26">
                  <c:v>33852</c:v>
                </c:pt>
                <c:pt idx="27">
                  <c:v>36928</c:v>
                </c:pt>
                <c:pt idx="28">
                  <c:v>40656</c:v>
                </c:pt>
                <c:pt idx="29">
                  <c:v>44336</c:v>
                </c:pt>
                <c:pt idx="30">
                  <c:v>48230</c:v>
                </c:pt>
                <c:pt idx="31">
                  <c:v>52272</c:v>
                </c:pt>
                <c:pt idx="32">
                  <c:v>56462</c:v>
                </c:pt>
                <c:pt idx="33">
                  <c:v>61256</c:v>
                </c:pt>
                <c:pt idx="34">
                  <c:v>66144</c:v>
                </c:pt>
                <c:pt idx="35">
                  <c:v>70880</c:v>
                </c:pt>
                <c:pt idx="36">
                  <c:v>76342</c:v>
                </c:pt>
                <c:pt idx="37">
                  <c:v>81564</c:v>
                </c:pt>
                <c:pt idx="38">
                  <c:v>87720</c:v>
                </c:pt>
                <c:pt idx="39">
                  <c:v>93720</c:v>
                </c:pt>
                <c:pt idx="40">
                  <c:v>100080</c:v>
                </c:pt>
                <c:pt idx="41">
                  <c:v>106628</c:v>
                </c:pt>
                <c:pt idx="42">
                  <c:v>113552</c:v>
                </c:pt>
                <c:pt idx="43">
                  <c:v>121056</c:v>
                </c:pt>
                <c:pt idx="44">
                  <c:v>128282</c:v>
                </c:pt>
                <c:pt idx="45">
                  <c:v>136000</c:v>
                </c:pt>
                <c:pt idx="46">
                  <c:v>144228</c:v>
                </c:pt>
                <c:pt idx="47">
                  <c:v>153088</c:v>
                </c:pt>
                <c:pt idx="48">
                  <c:v>161544</c:v>
                </c:pt>
                <c:pt idx="49">
                  <c:v>170640</c:v>
                </c:pt>
                <c:pt idx="50">
                  <c:v>179630</c:v>
                </c:pt>
                <c:pt idx="51">
                  <c:v>189840</c:v>
                </c:pt>
                <c:pt idx="52">
                  <c:v>199956</c:v>
                </c:pt>
                <c:pt idx="53">
                  <c:v>210308</c:v>
                </c:pt>
                <c:pt idx="54">
                  <c:v>221132</c:v>
                </c:pt>
                <c:pt idx="55">
                  <c:v>232320</c:v>
                </c:pt>
                <c:pt idx="56">
                  <c:v>244244</c:v>
                </c:pt>
                <c:pt idx="57">
                  <c:v>255316</c:v>
                </c:pt>
                <c:pt idx="58">
                  <c:v>268506</c:v>
                </c:pt>
                <c:pt idx="59">
                  <c:v>280960</c:v>
                </c:pt>
                <c:pt idx="60">
                  <c:v>294190</c:v>
                </c:pt>
                <c:pt idx="61">
                  <c:v>307032</c:v>
                </c:pt>
                <c:pt idx="62">
                  <c:v>321332</c:v>
                </c:pt>
                <c:pt idx="63">
                  <c:v>335920</c:v>
                </c:pt>
                <c:pt idx="64">
                  <c:v>350382</c:v>
                </c:pt>
                <c:pt idx="65">
                  <c:v>365680</c:v>
                </c:pt>
                <c:pt idx="66">
                  <c:v>380844</c:v>
                </c:pt>
                <c:pt idx="67">
                  <c:v>397440</c:v>
                </c:pt>
                <c:pt idx="68">
                  <c:v>413326</c:v>
                </c:pt>
                <c:pt idx="69">
                  <c:v>430680</c:v>
                </c:pt>
                <c:pt idx="70">
                  <c:v>447750</c:v>
                </c:pt>
                <c:pt idx="71">
                  <c:v>465576</c:v>
                </c:pt>
                <c:pt idx="72">
                  <c:v>484484</c:v>
                </c:pt>
                <c:pt idx="73">
                  <c:v>502944</c:v>
                </c:pt>
                <c:pt idx="74">
                  <c:v>522032</c:v>
                </c:pt>
                <c:pt idx="75">
                  <c:v>541440</c:v>
                </c:pt>
                <c:pt idx="76">
                  <c:v>561654</c:v>
                </c:pt>
                <c:pt idx="77">
                  <c:v>582364</c:v>
                </c:pt>
                <c:pt idx="78">
                  <c:v>603244</c:v>
                </c:pt>
                <c:pt idx="79">
                  <c:v>625296</c:v>
                </c:pt>
                <c:pt idx="80">
                  <c:v>647700</c:v>
                </c:pt>
                <c:pt idx="81">
                  <c:v>670800</c:v>
                </c:pt>
                <c:pt idx="82">
                  <c:v>693912</c:v>
                </c:pt>
                <c:pt idx="83">
                  <c:v>716848</c:v>
                </c:pt>
                <c:pt idx="84">
                  <c:v>741904</c:v>
                </c:pt>
                <c:pt idx="85">
                  <c:v>766980</c:v>
                </c:pt>
                <c:pt idx="86">
                  <c:v>792610</c:v>
                </c:pt>
                <c:pt idx="87">
                  <c:v>818800</c:v>
                </c:pt>
                <c:pt idx="88">
                  <c:v>845184</c:v>
                </c:pt>
                <c:pt idx="89">
                  <c:v>871756</c:v>
                </c:pt>
                <c:pt idx="90">
                  <c:v>899460</c:v>
                </c:pt>
                <c:pt idx="91">
                  <c:v>928320</c:v>
                </c:pt>
                <c:pt idx="92">
                  <c:v>956808</c:v>
                </c:pt>
                <c:pt idx="93">
                  <c:v>986468</c:v>
                </c:pt>
                <c:pt idx="94">
                  <c:v>1016532</c:v>
                </c:pt>
                <c:pt idx="95">
                  <c:v>1078276</c:v>
                </c:pt>
                <c:pt idx="96">
                  <c:v>1109964</c:v>
                </c:pt>
                <c:pt idx="97">
                  <c:v>1142476</c:v>
                </c:pt>
                <c:pt idx="98">
                  <c:v>1176448</c:v>
                </c:pt>
                <c:pt idx="99">
                  <c:v>1209810</c:v>
                </c:pt>
                <c:pt idx="100">
                  <c:v>1243168</c:v>
                </c:pt>
                <c:pt idx="101">
                  <c:v>1279078</c:v>
                </c:pt>
                <c:pt idx="102">
                  <c:v>1315440</c:v>
                </c:pt>
                <c:pt idx="103">
                  <c:v>1351164</c:v>
                </c:pt>
                <c:pt idx="104">
                  <c:v>1388420</c:v>
                </c:pt>
                <c:pt idx="105">
                  <c:v>1425906</c:v>
                </c:pt>
                <c:pt idx="106">
                  <c:v>1464288</c:v>
                </c:pt>
                <c:pt idx="107">
                  <c:v>1503352</c:v>
                </c:pt>
                <c:pt idx="108">
                  <c:v>1543104</c:v>
                </c:pt>
                <c:pt idx="109">
                  <c:v>1582630</c:v>
                </c:pt>
                <c:pt idx="110">
                  <c:v>1624696</c:v>
                </c:pt>
                <c:pt idx="111">
                  <c:v>1666548</c:v>
                </c:pt>
                <c:pt idx="112">
                  <c:v>1709112</c:v>
                </c:pt>
                <c:pt idx="113">
                  <c:v>1752394</c:v>
                </c:pt>
                <c:pt idx="114">
                  <c:v>1796640</c:v>
                </c:pt>
                <c:pt idx="115">
                  <c:v>1840894</c:v>
                </c:pt>
                <c:pt idx="116">
                  <c:v>1887096</c:v>
                </c:pt>
                <c:pt idx="117">
                  <c:v>1932822</c:v>
                </c:pt>
                <c:pt idx="118">
                  <c:v>1979536</c:v>
                </c:pt>
                <c:pt idx="119">
                  <c:v>2026500</c:v>
                </c:pt>
                <c:pt idx="120">
                  <c:v>2076228</c:v>
                </c:pt>
                <c:pt idx="121">
                  <c:v>2124964</c:v>
                </c:pt>
                <c:pt idx="122">
                  <c:v>2174208</c:v>
                </c:pt>
                <c:pt idx="123">
                  <c:v>2226798</c:v>
                </c:pt>
                <c:pt idx="124">
                  <c:v>2278120</c:v>
                </c:pt>
                <c:pt idx="125">
                  <c:v>2329704</c:v>
                </c:pt>
                <c:pt idx="126">
                  <c:v>2383392</c:v>
                </c:pt>
                <c:pt idx="127">
                  <c:v>2437890</c:v>
                </c:pt>
                <c:pt idx="128">
                  <c:v>2491328</c:v>
                </c:pt>
                <c:pt idx="129">
                  <c:v>2547720</c:v>
                </c:pt>
                <c:pt idx="130">
                  <c:v>2604128</c:v>
                </c:pt>
                <c:pt idx="131">
                  <c:v>2660266</c:v>
                </c:pt>
                <c:pt idx="132">
                  <c:v>2718048</c:v>
                </c:pt>
                <c:pt idx="133">
                  <c:v>2777220</c:v>
                </c:pt>
                <c:pt idx="134">
                  <c:v>2838080</c:v>
                </c:pt>
                <c:pt idx="135">
                  <c:v>2897550</c:v>
                </c:pt>
                <c:pt idx="136">
                  <c:v>2960132</c:v>
                </c:pt>
                <c:pt idx="137">
                  <c:v>3021876</c:v>
                </c:pt>
                <c:pt idx="138">
                  <c:v>3084768</c:v>
                </c:pt>
                <c:pt idx="139">
                  <c:v>3149110</c:v>
                </c:pt>
                <c:pt idx="140">
                  <c:v>3212876</c:v>
                </c:pt>
                <c:pt idx="141">
                  <c:v>3278688</c:v>
                </c:pt>
                <c:pt idx="142">
                  <c:v>3346280</c:v>
                </c:pt>
                <c:pt idx="143">
                  <c:v>3414484</c:v>
                </c:pt>
                <c:pt idx="144">
                  <c:v>3482700</c:v>
                </c:pt>
                <c:pt idx="145">
                  <c:v>3551520</c:v>
                </c:pt>
                <c:pt idx="146">
                  <c:v>3623376</c:v>
                </c:pt>
                <c:pt idx="147">
                  <c:v>3693420</c:v>
                </c:pt>
                <c:pt idx="148">
                  <c:v>3765916</c:v>
                </c:pt>
                <c:pt idx="149">
                  <c:v>3839040</c:v>
                </c:pt>
                <c:pt idx="150">
                  <c:v>3912480</c:v>
                </c:pt>
                <c:pt idx="151">
                  <c:v>3988114</c:v>
                </c:pt>
                <c:pt idx="152">
                  <c:v>4064392</c:v>
                </c:pt>
                <c:pt idx="153">
                  <c:v>4141314</c:v>
                </c:pt>
                <c:pt idx="154">
                  <c:v>4218880</c:v>
                </c:pt>
                <c:pt idx="155">
                  <c:v>4295480</c:v>
                </c:pt>
                <c:pt idx="156">
                  <c:v>4377564</c:v>
                </c:pt>
                <c:pt idx="157">
                  <c:v>4458376</c:v>
                </c:pt>
                <c:pt idx="158">
                  <c:v>4539520</c:v>
                </c:pt>
                <c:pt idx="159">
                  <c:v>4622310</c:v>
                </c:pt>
                <c:pt idx="160">
                  <c:v>4706432</c:v>
                </c:pt>
                <c:pt idx="161">
                  <c:v>4792566</c:v>
                </c:pt>
                <c:pt idx="162">
                  <c:v>4876704</c:v>
                </c:pt>
                <c:pt idx="163">
                  <c:v>4964882</c:v>
                </c:pt>
                <c:pt idx="164">
                  <c:v>5050700</c:v>
                </c:pt>
                <c:pt idx="165">
                  <c:v>5140602</c:v>
                </c:pt>
                <c:pt idx="166">
                  <c:v>5231208</c:v>
                </c:pt>
                <c:pt idx="167">
                  <c:v>5320788</c:v>
                </c:pt>
                <c:pt idx="168">
                  <c:v>5413488</c:v>
                </c:pt>
                <c:pt idx="169">
                  <c:v>5506550</c:v>
                </c:pt>
                <c:pt idx="170">
                  <c:v>5601376</c:v>
                </c:pt>
                <c:pt idx="171">
                  <c:v>5696214</c:v>
                </c:pt>
                <c:pt idx="172">
                  <c:v>5791764</c:v>
                </c:pt>
                <c:pt idx="173">
                  <c:v>5887668</c:v>
                </c:pt>
                <c:pt idx="174">
                  <c:v>5987880</c:v>
                </c:pt>
                <c:pt idx="175">
                  <c:v>6087392</c:v>
                </c:pt>
                <c:pt idx="176">
                  <c:v>6186908</c:v>
                </c:pt>
                <c:pt idx="177">
                  <c:v>6289344</c:v>
                </c:pt>
                <c:pt idx="178">
                  <c:v>6393264</c:v>
                </c:pt>
                <c:pt idx="179">
                  <c:v>6496830</c:v>
                </c:pt>
                <c:pt idx="180">
                  <c:v>6601512</c:v>
                </c:pt>
                <c:pt idx="181">
                  <c:v>6707690</c:v>
                </c:pt>
                <c:pt idx="182">
                  <c:v>6815000</c:v>
                </c:pt>
                <c:pt idx="183">
                  <c:v>6924582</c:v>
                </c:pt>
                <c:pt idx="184">
                  <c:v>7032280</c:v>
                </c:pt>
                <c:pt idx="185">
                  <c:v>7143782</c:v>
                </c:pt>
                <c:pt idx="186">
                  <c:v>7256064</c:v>
                </c:pt>
                <c:pt idx="187">
                  <c:v>7369126</c:v>
                </c:pt>
                <c:pt idx="188">
                  <c:v>7483356</c:v>
                </c:pt>
                <c:pt idx="189">
                  <c:v>7598370</c:v>
                </c:pt>
                <c:pt idx="190">
                  <c:v>7714168</c:v>
                </c:pt>
                <c:pt idx="191">
                  <c:v>7833902</c:v>
                </c:pt>
                <c:pt idx="192">
                  <c:v>7951284</c:v>
                </c:pt>
                <c:pt idx="193">
                  <c:v>8071838</c:v>
                </c:pt>
                <c:pt idx="194">
                  <c:v>8192000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F3A-414C-9223-7DAF6A8EBD35}"/>
            </c:ext>
          </c:extLst>
        </c:ser>
        <c:ser>
          <c:idx val="2"/>
          <c:order val="2"/>
          <c:tx>
            <c:v>seg_graph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noFill/>
              </a:ln>
              <a:effectLst/>
            </c:spPr>
          </c:marker>
          <c:xVal>
            <c:numRef>
              <c:f>Sheet1!$A$2:$A$197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Sheet1!$J$2:$J$196</c:f>
              <c:numCache>
                <c:formatCode>General</c:formatCode>
                <c:ptCount val="195"/>
                <c:pt idx="0">
                  <c:v>190</c:v>
                </c:pt>
                <c:pt idx="1">
                  <c:v>348</c:v>
                </c:pt>
                <c:pt idx="2">
                  <c:v>574</c:v>
                </c:pt>
                <c:pt idx="3">
                  <c:v>880</c:v>
                </c:pt>
                <c:pt idx="4">
                  <c:v>1278</c:v>
                </c:pt>
                <c:pt idx="5">
                  <c:v>1780</c:v>
                </c:pt>
                <c:pt idx="6">
                  <c:v>2310</c:v>
                </c:pt>
                <c:pt idx="7">
                  <c:v>3024</c:v>
                </c:pt>
                <c:pt idx="8">
                  <c:v>3874</c:v>
                </c:pt>
                <c:pt idx="9">
                  <c:v>4872</c:v>
                </c:pt>
                <c:pt idx="10">
                  <c:v>5910</c:v>
                </c:pt>
                <c:pt idx="11">
                  <c:v>7008</c:v>
                </c:pt>
                <c:pt idx="12">
                  <c:v>8602</c:v>
                </c:pt>
                <c:pt idx="13">
                  <c:v>10044</c:v>
                </c:pt>
                <c:pt idx="14">
                  <c:v>11400</c:v>
                </c:pt>
                <c:pt idx="15">
                  <c:v>13320</c:v>
                </c:pt>
                <c:pt idx="16">
                  <c:v>15498</c:v>
                </c:pt>
                <c:pt idx="17">
                  <c:v>17424</c:v>
                </c:pt>
                <c:pt idx="18">
                  <c:v>19918</c:v>
                </c:pt>
                <c:pt idx="19">
                  <c:v>22464</c:v>
                </c:pt>
                <c:pt idx="20">
                  <c:v>25300</c:v>
                </c:pt>
                <c:pt idx="21">
                  <c:v>28184</c:v>
                </c:pt>
                <c:pt idx="22">
                  <c:v>30726</c:v>
                </c:pt>
                <c:pt idx="23">
                  <c:v>33544</c:v>
                </c:pt>
                <c:pt idx="24">
                  <c:v>38976</c:v>
                </c:pt>
                <c:pt idx="25">
                  <c:v>41820</c:v>
                </c:pt>
                <c:pt idx="26">
                  <c:v>45136</c:v>
                </c:pt>
                <c:pt idx="27">
                  <c:v>48832</c:v>
                </c:pt>
                <c:pt idx="28">
                  <c:v>54384</c:v>
                </c:pt>
                <c:pt idx="29">
                  <c:v>58956</c:v>
                </c:pt>
                <c:pt idx="30">
                  <c:v>63210</c:v>
                </c:pt>
                <c:pt idx="31">
                  <c:v>69480</c:v>
                </c:pt>
                <c:pt idx="32">
                  <c:v>73408</c:v>
                </c:pt>
                <c:pt idx="33">
                  <c:v>81928</c:v>
                </c:pt>
                <c:pt idx="34">
                  <c:v>87360</c:v>
                </c:pt>
                <c:pt idx="35">
                  <c:v>91600</c:v>
                </c:pt>
                <c:pt idx="36">
                  <c:v>98728</c:v>
                </c:pt>
                <c:pt idx="37">
                  <c:v>104580</c:v>
                </c:pt>
                <c:pt idx="38">
                  <c:v>112660</c:v>
                </c:pt>
                <c:pt idx="39">
                  <c:v>120032</c:v>
                </c:pt>
                <c:pt idx="40">
                  <c:v>128160</c:v>
                </c:pt>
                <c:pt idx="41">
                  <c:v>135608</c:v>
                </c:pt>
                <c:pt idx="42">
                  <c:v>144196</c:v>
                </c:pt>
                <c:pt idx="43">
                  <c:v>154752</c:v>
                </c:pt>
                <c:pt idx="44">
                  <c:v>163856</c:v>
                </c:pt>
                <c:pt idx="45">
                  <c:v>172000</c:v>
                </c:pt>
                <c:pt idx="46">
                  <c:v>180336</c:v>
                </c:pt>
                <c:pt idx="47">
                  <c:v>193752</c:v>
                </c:pt>
                <c:pt idx="48">
                  <c:v>201612</c:v>
                </c:pt>
                <c:pt idx="49">
                  <c:v>213084</c:v>
                </c:pt>
                <c:pt idx="50">
                  <c:v>222640</c:v>
                </c:pt>
                <c:pt idx="51">
                  <c:v>235424</c:v>
                </c:pt>
                <c:pt idx="52">
                  <c:v>249432</c:v>
                </c:pt>
                <c:pt idx="53">
                  <c:v>260188</c:v>
                </c:pt>
                <c:pt idx="54">
                  <c:v>272816</c:v>
                </c:pt>
                <c:pt idx="55">
                  <c:v>286920</c:v>
                </c:pt>
                <c:pt idx="56">
                  <c:v>302926</c:v>
                </c:pt>
                <c:pt idx="57">
                  <c:v>310868</c:v>
                </c:pt>
                <c:pt idx="58">
                  <c:v>328860</c:v>
                </c:pt>
                <c:pt idx="59">
                  <c:v>346112</c:v>
                </c:pt>
                <c:pt idx="60">
                  <c:v>358410</c:v>
                </c:pt>
                <c:pt idx="61">
                  <c:v>372900</c:v>
                </c:pt>
                <c:pt idx="62">
                  <c:v>391548</c:v>
                </c:pt>
                <c:pt idx="63">
                  <c:v>408544</c:v>
                </c:pt>
                <c:pt idx="64">
                  <c:v>424902</c:v>
                </c:pt>
                <c:pt idx="65">
                  <c:v>444500</c:v>
                </c:pt>
                <c:pt idx="66">
                  <c:v>457524</c:v>
                </c:pt>
                <c:pt idx="67">
                  <c:v>479088</c:v>
                </c:pt>
                <c:pt idx="68">
                  <c:v>495524</c:v>
                </c:pt>
                <c:pt idx="69">
                  <c:v>518296</c:v>
                </c:pt>
                <c:pt idx="70">
                  <c:v>536550</c:v>
                </c:pt>
                <c:pt idx="71">
                  <c:v>554800</c:v>
                </c:pt>
                <c:pt idx="72">
                  <c:v>583506</c:v>
                </c:pt>
                <c:pt idx="73">
                  <c:v>602316</c:v>
                </c:pt>
                <c:pt idx="74">
                  <c:v>624416</c:v>
                </c:pt>
                <c:pt idx="75">
                  <c:v>640640</c:v>
                </c:pt>
                <c:pt idx="76">
                  <c:v>666954</c:v>
                </c:pt>
                <c:pt idx="77">
                  <c:v>690440</c:v>
                </c:pt>
                <c:pt idx="78">
                  <c:v>715128</c:v>
                </c:pt>
                <c:pt idx="79">
                  <c:v>739536</c:v>
                </c:pt>
                <c:pt idx="80">
                  <c:v>764830</c:v>
                </c:pt>
                <c:pt idx="81">
                  <c:v>792920</c:v>
                </c:pt>
                <c:pt idx="82">
                  <c:v>818496</c:v>
                </c:pt>
                <c:pt idx="83">
                  <c:v>836704</c:v>
                </c:pt>
                <c:pt idx="84">
                  <c:v>870064</c:v>
                </c:pt>
                <c:pt idx="85">
                  <c:v>899100</c:v>
                </c:pt>
                <c:pt idx="86">
                  <c:v>934570</c:v>
                </c:pt>
                <c:pt idx="87">
                  <c:v>958824</c:v>
                </c:pt>
                <c:pt idx="88">
                  <c:v>987288</c:v>
                </c:pt>
                <c:pt idx="89">
                  <c:v>1013696</c:v>
                </c:pt>
                <c:pt idx="90">
                  <c:v>1048040</c:v>
                </c:pt>
                <c:pt idx="91">
                  <c:v>1084224</c:v>
                </c:pt>
                <c:pt idx="92">
                  <c:v>1114336</c:v>
                </c:pt>
                <c:pt idx="93">
                  <c:v>1149540</c:v>
                </c:pt>
                <c:pt idx="94">
                  <c:v>1182852</c:v>
                </c:pt>
                <c:pt idx="95">
                  <c:v>1249976</c:v>
                </c:pt>
                <c:pt idx="96">
                  <c:v>1282752</c:v>
                </c:pt>
                <c:pt idx="97">
                  <c:v>1314692</c:v>
                </c:pt>
                <c:pt idx="98">
                  <c:v>1355120</c:v>
                </c:pt>
                <c:pt idx="99">
                  <c:v>1400490</c:v>
                </c:pt>
                <c:pt idx="100">
                  <c:v>1428032</c:v>
                </c:pt>
                <c:pt idx="101">
                  <c:v>1476386</c:v>
                </c:pt>
                <c:pt idx="102">
                  <c:v>1515888</c:v>
                </c:pt>
                <c:pt idx="103">
                  <c:v>1555212</c:v>
                </c:pt>
                <c:pt idx="104">
                  <c:v>1599620</c:v>
                </c:pt>
                <c:pt idx="105">
                  <c:v>1633920</c:v>
                </c:pt>
                <c:pt idx="106">
                  <c:v>1683360</c:v>
                </c:pt>
                <c:pt idx="107">
                  <c:v>1726866</c:v>
                </c:pt>
                <c:pt idx="108">
                  <c:v>1765860</c:v>
                </c:pt>
                <c:pt idx="109">
                  <c:v>1808950</c:v>
                </c:pt>
                <c:pt idx="110">
                  <c:v>1854376</c:v>
                </c:pt>
                <c:pt idx="111">
                  <c:v>1905930</c:v>
                </c:pt>
                <c:pt idx="112">
                  <c:v>1947944</c:v>
                </c:pt>
                <c:pt idx="113">
                  <c:v>1988252</c:v>
                </c:pt>
                <c:pt idx="114">
                  <c:v>2048880</c:v>
                </c:pt>
                <c:pt idx="115">
                  <c:v>2092090</c:v>
                </c:pt>
                <c:pt idx="116">
                  <c:v>2146712</c:v>
                </c:pt>
                <c:pt idx="117">
                  <c:v>2194566</c:v>
                </c:pt>
                <c:pt idx="118">
                  <c:v>2245640</c:v>
                </c:pt>
                <c:pt idx="119">
                  <c:v>2288000</c:v>
                </c:pt>
                <c:pt idx="120">
                  <c:v>2352924</c:v>
                </c:pt>
                <c:pt idx="121">
                  <c:v>2399792</c:v>
                </c:pt>
                <c:pt idx="122">
                  <c:v>2452224</c:v>
                </c:pt>
                <c:pt idx="123">
                  <c:v>2519886</c:v>
                </c:pt>
                <c:pt idx="124">
                  <c:v>2569060</c:v>
                </c:pt>
                <c:pt idx="125">
                  <c:v>2633624</c:v>
                </c:pt>
                <c:pt idx="126">
                  <c:v>2689368</c:v>
                </c:pt>
                <c:pt idx="127">
                  <c:v>2756824</c:v>
                </c:pt>
                <c:pt idx="128">
                  <c:v>2801940</c:v>
                </c:pt>
                <c:pt idx="129">
                  <c:v>2867130</c:v>
                </c:pt>
                <c:pt idx="130">
                  <c:v>2938416</c:v>
                </c:pt>
                <c:pt idx="131">
                  <c:v>2983312</c:v>
                </c:pt>
                <c:pt idx="132">
                  <c:v>3046764</c:v>
                </c:pt>
                <c:pt idx="133">
                  <c:v>3112488</c:v>
                </c:pt>
                <c:pt idx="134">
                  <c:v>3186120</c:v>
                </c:pt>
                <c:pt idx="135">
                  <c:v>3239616</c:v>
                </c:pt>
                <c:pt idx="136">
                  <c:v>3326208</c:v>
                </c:pt>
                <c:pt idx="137">
                  <c:v>3378232</c:v>
                </c:pt>
                <c:pt idx="138">
                  <c:v>3445056</c:v>
                </c:pt>
                <c:pt idx="139">
                  <c:v>3516830</c:v>
                </c:pt>
                <c:pt idx="140">
                  <c:v>3580504</c:v>
                </c:pt>
                <c:pt idx="141">
                  <c:v>3646482</c:v>
                </c:pt>
                <c:pt idx="142">
                  <c:v>3729896</c:v>
                </c:pt>
                <c:pt idx="143">
                  <c:v>3801288</c:v>
                </c:pt>
                <c:pt idx="144">
                  <c:v>3887400</c:v>
                </c:pt>
                <c:pt idx="145">
                  <c:v>3947744</c:v>
                </c:pt>
                <c:pt idx="146">
                  <c:v>4032864</c:v>
                </c:pt>
                <c:pt idx="147">
                  <c:v>4102542</c:v>
                </c:pt>
                <c:pt idx="148">
                  <c:v>4190956</c:v>
                </c:pt>
                <c:pt idx="149">
                  <c:v>4270870</c:v>
                </c:pt>
                <c:pt idx="150">
                  <c:v>4343664</c:v>
                </c:pt>
                <c:pt idx="151">
                  <c:v>4423318</c:v>
                </c:pt>
                <c:pt idx="152">
                  <c:v>4515956</c:v>
                </c:pt>
                <c:pt idx="153">
                  <c:v>4589376</c:v>
                </c:pt>
                <c:pt idx="154">
                  <c:v>4675520</c:v>
                </c:pt>
                <c:pt idx="155">
                  <c:v>4742738</c:v>
                </c:pt>
                <c:pt idx="156">
                  <c:v>4846068</c:v>
                </c:pt>
                <c:pt idx="157">
                  <c:v>4934010</c:v>
                </c:pt>
                <c:pt idx="158">
                  <c:v>5017088</c:v>
                </c:pt>
                <c:pt idx="159">
                  <c:v>5097840</c:v>
                </c:pt>
                <c:pt idx="160">
                  <c:v>5204764</c:v>
                </c:pt>
                <c:pt idx="161">
                  <c:v>5306258</c:v>
                </c:pt>
                <c:pt idx="162">
                  <c:v>5387088</c:v>
                </c:pt>
                <c:pt idx="163">
                  <c:v>5485740</c:v>
                </c:pt>
                <c:pt idx="164">
                  <c:v>5562060</c:v>
                </c:pt>
                <c:pt idx="165">
                  <c:v>5659416</c:v>
                </c:pt>
                <c:pt idx="166">
                  <c:v>5762688</c:v>
                </c:pt>
                <c:pt idx="167">
                  <c:v>5843940</c:v>
                </c:pt>
                <c:pt idx="168">
                  <c:v>5944536</c:v>
                </c:pt>
                <c:pt idx="169">
                  <c:v>6055350</c:v>
                </c:pt>
                <c:pt idx="170">
                  <c:v>6161056</c:v>
                </c:pt>
                <c:pt idx="171">
                  <c:v>6266154</c:v>
                </c:pt>
                <c:pt idx="172">
                  <c:v>6349260</c:v>
                </c:pt>
                <c:pt idx="173">
                  <c:v>6455098</c:v>
                </c:pt>
                <c:pt idx="174">
                  <c:v>6572880</c:v>
                </c:pt>
                <c:pt idx="175">
                  <c:v>6674194</c:v>
                </c:pt>
                <c:pt idx="176">
                  <c:v>6786780</c:v>
                </c:pt>
                <c:pt idx="177">
                  <c:v>6880800</c:v>
                </c:pt>
                <c:pt idx="178">
                  <c:v>7008192</c:v>
                </c:pt>
                <c:pt idx="179">
                  <c:v>7132490</c:v>
                </c:pt>
                <c:pt idx="180">
                  <c:v>7217544</c:v>
                </c:pt>
                <c:pt idx="181">
                  <c:v>7337132</c:v>
                </c:pt>
                <c:pt idx="182">
                  <c:v>7449312</c:v>
                </c:pt>
                <c:pt idx="183">
                  <c:v>7585326</c:v>
                </c:pt>
                <c:pt idx="184">
                  <c:v>7690820</c:v>
                </c:pt>
                <c:pt idx="185">
                  <c:v>7796238</c:v>
                </c:pt>
                <c:pt idx="186">
                  <c:v>7916544</c:v>
                </c:pt>
                <c:pt idx="187">
                  <c:v>8053504</c:v>
                </c:pt>
                <c:pt idx="188">
                  <c:v>8164296</c:v>
                </c:pt>
                <c:pt idx="189">
                  <c:v>8295300</c:v>
                </c:pt>
                <c:pt idx="190">
                  <c:v>8411536</c:v>
                </c:pt>
                <c:pt idx="191">
                  <c:v>8547436</c:v>
                </c:pt>
                <c:pt idx="192">
                  <c:v>8656164</c:v>
                </c:pt>
                <c:pt idx="193">
                  <c:v>8795402</c:v>
                </c:pt>
                <c:pt idx="194">
                  <c:v>8917600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F3A-414C-9223-7DAF6A8EBD35}"/>
            </c:ext>
          </c:extLst>
        </c:ser>
        <c:ser>
          <c:idx val="3"/>
          <c:order val="3"/>
          <c:tx>
            <c:v>nei_graph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Sheet1!$A$2:$A$197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Sheet1!$K$2:$K$196</c:f>
              <c:numCache>
                <c:formatCode>General</c:formatCode>
                <c:ptCount val="195"/>
                <c:pt idx="0">
                  <c:v>190</c:v>
                </c:pt>
                <c:pt idx="1">
                  <c:v>348</c:v>
                </c:pt>
                <c:pt idx="2">
                  <c:v>574</c:v>
                </c:pt>
                <c:pt idx="3">
                  <c:v>880</c:v>
                </c:pt>
                <c:pt idx="4">
                  <c:v>1278</c:v>
                </c:pt>
                <c:pt idx="5">
                  <c:v>1780</c:v>
                </c:pt>
                <c:pt idx="6">
                  <c:v>2376</c:v>
                </c:pt>
                <c:pt idx="7">
                  <c:v>3144</c:v>
                </c:pt>
                <c:pt idx="8">
                  <c:v>4004</c:v>
                </c:pt>
                <c:pt idx="9">
                  <c:v>5068</c:v>
                </c:pt>
                <c:pt idx="10">
                  <c:v>6090</c:v>
                </c:pt>
                <c:pt idx="11">
                  <c:v>7552</c:v>
                </c:pt>
                <c:pt idx="12">
                  <c:v>9180</c:v>
                </c:pt>
                <c:pt idx="13">
                  <c:v>10764</c:v>
                </c:pt>
                <c:pt idx="14">
                  <c:v>12578</c:v>
                </c:pt>
                <c:pt idx="15">
                  <c:v>15000</c:v>
                </c:pt>
                <c:pt idx="16">
                  <c:v>16884</c:v>
                </c:pt>
                <c:pt idx="17">
                  <c:v>19888</c:v>
                </c:pt>
                <c:pt idx="18">
                  <c:v>22540</c:v>
                </c:pt>
                <c:pt idx="19">
                  <c:v>24912</c:v>
                </c:pt>
                <c:pt idx="20">
                  <c:v>29250</c:v>
                </c:pt>
                <c:pt idx="21">
                  <c:v>30940</c:v>
                </c:pt>
                <c:pt idx="22">
                  <c:v>34722</c:v>
                </c:pt>
                <c:pt idx="23">
                  <c:v>36960</c:v>
                </c:pt>
                <c:pt idx="24">
                  <c:v>43326</c:v>
                </c:pt>
                <c:pt idx="25">
                  <c:v>48000</c:v>
                </c:pt>
                <c:pt idx="26">
                  <c:v>51584</c:v>
                </c:pt>
                <c:pt idx="27">
                  <c:v>54016</c:v>
                </c:pt>
                <c:pt idx="28">
                  <c:v>63030</c:v>
                </c:pt>
                <c:pt idx="29">
                  <c:v>67048</c:v>
                </c:pt>
                <c:pt idx="30">
                  <c:v>72100</c:v>
                </c:pt>
                <c:pt idx="31">
                  <c:v>79488</c:v>
                </c:pt>
                <c:pt idx="32">
                  <c:v>83842</c:v>
                </c:pt>
                <c:pt idx="33">
                  <c:v>91048</c:v>
                </c:pt>
                <c:pt idx="34">
                  <c:v>99450</c:v>
                </c:pt>
                <c:pt idx="35">
                  <c:v>104240</c:v>
                </c:pt>
                <c:pt idx="36">
                  <c:v>111602</c:v>
                </c:pt>
                <c:pt idx="37">
                  <c:v>116424</c:v>
                </c:pt>
                <c:pt idx="38">
                  <c:v>129086</c:v>
                </c:pt>
                <c:pt idx="39">
                  <c:v>134728</c:v>
                </c:pt>
                <c:pt idx="40">
                  <c:v>141300</c:v>
                </c:pt>
                <c:pt idx="41">
                  <c:v>152904</c:v>
                </c:pt>
                <c:pt idx="42">
                  <c:v>162902</c:v>
                </c:pt>
                <c:pt idx="43">
                  <c:v>179520</c:v>
                </c:pt>
                <c:pt idx="44">
                  <c:v>181986</c:v>
                </c:pt>
                <c:pt idx="45">
                  <c:v>191000</c:v>
                </c:pt>
                <c:pt idx="46">
                  <c:v>205020</c:v>
                </c:pt>
                <c:pt idx="47">
                  <c:v>222352</c:v>
                </c:pt>
                <c:pt idx="48">
                  <c:v>230232</c:v>
                </c:pt>
                <c:pt idx="49">
                  <c:v>243648</c:v>
                </c:pt>
                <c:pt idx="50">
                  <c:v>248490</c:v>
                </c:pt>
                <c:pt idx="51">
                  <c:v>265664</c:v>
                </c:pt>
                <c:pt idx="52">
                  <c:v>278274</c:v>
                </c:pt>
                <c:pt idx="53">
                  <c:v>289072</c:v>
                </c:pt>
                <c:pt idx="54">
                  <c:v>304558</c:v>
                </c:pt>
                <c:pt idx="55">
                  <c:v>317760</c:v>
                </c:pt>
                <c:pt idx="56">
                  <c:v>343674</c:v>
                </c:pt>
                <c:pt idx="57">
                  <c:v>352656</c:v>
                </c:pt>
                <c:pt idx="58">
                  <c:v>376236</c:v>
                </c:pt>
                <c:pt idx="59">
                  <c:v>385024</c:v>
                </c:pt>
                <c:pt idx="60">
                  <c:v>409240</c:v>
                </c:pt>
                <c:pt idx="61">
                  <c:v>411312</c:v>
                </c:pt>
                <c:pt idx="62">
                  <c:v>438850</c:v>
                </c:pt>
                <c:pt idx="63">
                  <c:v>459544</c:v>
                </c:pt>
                <c:pt idx="64">
                  <c:v>475410</c:v>
                </c:pt>
                <c:pt idx="65">
                  <c:v>495740</c:v>
                </c:pt>
                <c:pt idx="66">
                  <c:v>509212</c:v>
                </c:pt>
                <c:pt idx="67">
                  <c:v>537984</c:v>
                </c:pt>
                <c:pt idx="68">
                  <c:v>548084</c:v>
                </c:pt>
                <c:pt idx="69">
                  <c:v>575720</c:v>
                </c:pt>
                <c:pt idx="70">
                  <c:v>605100</c:v>
                </c:pt>
                <c:pt idx="71">
                  <c:v>617272</c:v>
                </c:pt>
                <c:pt idx="72">
                  <c:v>651882</c:v>
                </c:pt>
                <c:pt idx="73">
                  <c:v>668460</c:v>
                </c:pt>
                <c:pt idx="74">
                  <c:v>689828</c:v>
                </c:pt>
                <c:pt idx="75">
                  <c:v>706880</c:v>
                </c:pt>
                <c:pt idx="76">
                  <c:v>736614</c:v>
                </c:pt>
                <c:pt idx="77">
                  <c:v>757680</c:v>
                </c:pt>
                <c:pt idx="78">
                  <c:v>777544</c:v>
                </c:pt>
                <c:pt idx="79">
                  <c:v>810096</c:v>
                </c:pt>
                <c:pt idx="80">
                  <c:v>847280</c:v>
                </c:pt>
                <c:pt idx="81">
                  <c:v>882532</c:v>
                </c:pt>
                <c:pt idx="82">
                  <c:v>905844</c:v>
                </c:pt>
                <c:pt idx="83">
                  <c:v>922240</c:v>
                </c:pt>
                <c:pt idx="84">
                  <c:v>953368</c:v>
                </c:pt>
                <c:pt idx="85">
                  <c:v>991800</c:v>
                </c:pt>
                <c:pt idx="86">
                  <c:v>1028664</c:v>
                </c:pt>
                <c:pt idx="87">
                  <c:v>1075664</c:v>
                </c:pt>
                <c:pt idx="88">
                  <c:v>1095540</c:v>
                </c:pt>
                <c:pt idx="89">
                  <c:v>1114088</c:v>
                </c:pt>
                <c:pt idx="90">
                  <c:v>1154250</c:v>
                </c:pt>
                <c:pt idx="91">
                  <c:v>1190016</c:v>
                </c:pt>
                <c:pt idx="92">
                  <c:v>1226856</c:v>
                </c:pt>
                <c:pt idx="93">
                  <c:v>1264200</c:v>
                </c:pt>
                <c:pt idx="94">
                  <c:v>1288782</c:v>
                </c:pt>
                <c:pt idx="95">
                  <c:v>1380266</c:v>
                </c:pt>
                <c:pt idx="96">
                  <c:v>1406172</c:v>
                </c:pt>
                <c:pt idx="97">
                  <c:v>1446738</c:v>
                </c:pt>
                <c:pt idx="98">
                  <c:v>1514864</c:v>
                </c:pt>
                <c:pt idx="99">
                  <c:v>1540560</c:v>
                </c:pt>
                <c:pt idx="100">
                  <c:v>1541240</c:v>
                </c:pt>
                <c:pt idx="101">
                  <c:v>1610778</c:v>
                </c:pt>
                <c:pt idx="102">
                  <c:v>1675080</c:v>
                </c:pt>
                <c:pt idx="103">
                  <c:v>1692116</c:v>
                </c:pt>
                <c:pt idx="104">
                  <c:v>1747460</c:v>
                </c:pt>
                <c:pt idx="105">
                  <c:v>1805304</c:v>
                </c:pt>
                <c:pt idx="106">
                  <c:v>1831872</c:v>
                </c:pt>
                <c:pt idx="107">
                  <c:v>1875574</c:v>
                </c:pt>
                <c:pt idx="108">
                  <c:v>1922040</c:v>
                </c:pt>
                <c:pt idx="109">
                  <c:v>1960520</c:v>
                </c:pt>
                <c:pt idx="110">
                  <c:v>2022112</c:v>
                </c:pt>
                <c:pt idx="111">
                  <c:v>2062944</c:v>
                </c:pt>
                <c:pt idx="112">
                  <c:v>2142644</c:v>
                </c:pt>
                <c:pt idx="113">
                  <c:v>2176034</c:v>
                </c:pt>
                <c:pt idx="114">
                  <c:v>2229840</c:v>
                </c:pt>
                <c:pt idx="115">
                  <c:v>2267782</c:v>
                </c:pt>
                <c:pt idx="116">
                  <c:v>2328492</c:v>
                </c:pt>
                <c:pt idx="117">
                  <c:v>2380050</c:v>
                </c:pt>
                <c:pt idx="118">
                  <c:v>2436352</c:v>
                </c:pt>
                <c:pt idx="119">
                  <c:v>2483500</c:v>
                </c:pt>
                <c:pt idx="120">
                  <c:v>2557548</c:v>
                </c:pt>
                <c:pt idx="121">
                  <c:v>2644140</c:v>
                </c:pt>
                <c:pt idx="122">
                  <c:v>2636032</c:v>
                </c:pt>
                <c:pt idx="123">
                  <c:v>2777886</c:v>
                </c:pt>
                <c:pt idx="124">
                  <c:v>2836600</c:v>
                </c:pt>
                <c:pt idx="125">
                  <c:v>2852918</c:v>
                </c:pt>
                <c:pt idx="126">
                  <c:v>2933040</c:v>
                </c:pt>
                <c:pt idx="127">
                  <c:v>2989574</c:v>
                </c:pt>
                <c:pt idx="128">
                  <c:v>3054932</c:v>
                </c:pt>
                <c:pt idx="129">
                  <c:v>3117150</c:v>
                </c:pt>
                <c:pt idx="130">
                  <c:v>3163904</c:v>
                </c:pt>
                <c:pt idx="131">
                  <c:v>3216212</c:v>
                </c:pt>
                <c:pt idx="132">
                  <c:v>3273360</c:v>
                </c:pt>
                <c:pt idx="133">
                  <c:v>3344618</c:v>
                </c:pt>
                <c:pt idx="134">
                  <c:v>3434480</c:v>
                </c:pt>
                <c:pt idx="135">
                  <c:v>3479598</c:v>
                </c:pt>
                <c:pt idx="136">
                  <c:v>3577832</c:v>
                </c:pt>
                <c:pt idx="137">
                  <c:v>3671096</c:v>
                </c:pt>
                <c:pt idx="138">
                  <c:v>3719520</c:v>
                </c:pt>
                <c:pt idx="139">
                  <c:v>3812630</c:v>
                </c:pt>
                <c:pt idx="140">
                  <c:v>3847976</c:v>
                </c:pt>
                <c:pt idx="141">
                  <c:v>3933426</c:v>
                </c:pt>
                <c:pt idx="142">
                  <c:v>4017312</c:v>
                </c:pt>
                <c:pt idx="143">
                  <c:v>4142200</c:v>
                </c:pt>
                <c:pt idx="144">
                  <c:v>4159800</c:v>
                </c:pt>
                <c:pt idx="145">
                  <c:v>4241892</c:v>
                </c:pt>
                <c:pt idx="146">
                  <c:v>4368784</c:v>
                </c:pt>
                <c:pt idx="147">
                  <c:v>4421088</c:v>
                </c:pt>
                <c:pt idx="148">
                  <c:v>4507888</c:v>
                </c:pt>
                <c:pt idx="149">
                  <c:v>4578390</c:v>
                </c:pt>
                <c:pt idx="150">
                  <c:v>4647864</c:v>
                </c:pt>
                <c:pt idx="151">
                  <c:v>4745796</c:v>
                </c:pt>
                <c:pt idx="152">
                  <c:v>4832588</c:v>
                </c:pt>
                <c:pt idx="153">
                  <c:v>4943946</c:v>
                </c:pt>
                <c:pt idx="154">
                  <c:v>5013440</c:v>
                </c:pt>
                <c:pt idx="155">
                  <c:v>5081160</c:v>
                </c:pt>
                <c:pt idx="156">
                  <c:v>5178168</c:v>
                </c:pt>
                <c:pt idx="157">
                  <c:v>5298152</c:v>
                </c:pt>
                <c:pt idx="158">
                  <c:v>5377560</c:v>
                </c:pt>
                <c:pt idx="159">
                  <c:v>5485590</c:v>
                </c:pt>
                <c:pt idx="160">
                  <c:v>5545064</c:v>
                </c:pt>
                <c:pt idx="161">
                  <c:v>5680004</c:v>
                </c:pt>
                <c:pt idx="162">
                  <c:v>5717040</c:v>
                </c:pt>
                <c:pt idx="163">
                  <c:v>5875792</c:v>
                </c:pt>
                <c:pt idx="164">
                  <c:v>5949660</c:v>
                </c:pt>
                <c:pt idx="165">
                  <c:v>6049296</c:v>
                </c:pt>
                <c:pt idx="166">
                  <c:v>6194408</c:v>
                </c:pt>
                <c:pt idx="167">
                  <c:v>6280938</c:v>
                </c:pt>
                <c:pt idx="168">
                  <c:v>6397632</c:v>
                </c:pt>
                <c:pt idx="169">
                  <c:v>6491450</c:v>
                </c:pt>
                <c:pt idx="170">
                  <c:v>6611968</c:v>
                </c:pt>
                <c:pt idx="171">
                  <c:v>6685644</c:v>
                </c:pt>
                <c:pt idx="172">
                  <c:v>6772544</c:v>
                </c:pt>
                <c:pt idx="173">
                  <c:v>6829924</c:v>
                </c:pt>
                <c:pt idx="174">
                  <c:v>7004160</c:v>
                </c:pt>
                <c:pt idx="175">
                  <c:v>7108232</c:v>
                </c:pt>
                <c:pt idx="176">
                  <c:v>7194096</c:v>
                </c:pt>
                <c:pt idx="177">
                  <c:v>7384416</c:v>
                </c:pt>
                <c:pt idx="178">
                  <c:v>7478496</c:v>
                </c:pt>
                <c:pt idx="179">
                  <c:v>7575010</c:v>
                </c:pt>
                <c:pt idx="180">
                  <c:v>7715280</c:v>
                </c:pt>
                <c:pt idx="181">
                  <c:v>7802388</c:v>
                </c:pt>
                <c:pt idx="182">
                  <c:v>7938112</c:v>
                </c:pt>
                <c:pt idx="183">
                  <c:v>8094870</c:v>
                </c:pt>
                <c:pt idx="184">
                  <c:v>8151760</c:v>
                </c:pt>
                <c:pt idx="185">
                  <c:v>8324162</c:v>
                </c:pt>
                <c:pt idx="186">
                  <c:v>8462592</c:v>
                </c:pt>
                <c:pt idx="187">
                  <c:v>8578850</c:v>
                </c:pt>
                <c:pt idx="188">
                  <c:v>8709048</c:v>
                </c:pt>
                <c:pt idx="189">
                  <c:v>8812440</c:v>
                </c:pt>
                <c:pt idx="190">
                  <c:v>8948184</c:v>
                </c:pt>
                <c:pt idx="191">
                  <c:v>9082094</c:v>
                </c:pt>
                <c:pt idx="192">
                  <c:v>9180072</c:v>
                </c:pt>
                <c:pt idx="193">
                  <c:v>9341060</c:v>
                </c:pt>
                <c:pt idx="194">
                  <c:v>9491200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4F3A-414C-9223-7DAF6A8EBD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4396751"/>
        <c:axId val="2114397711"/>
      </c:scatterChart>
      <c:valAx>
        <c:axId val="2114396751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instance(5~200)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14397711"/>
        <c:crosses val="autoZero"/>
        <c:crossBetween val="midCat"/>
      </c:valAx>
      <c:valAx>
        <c:axId val="2114397711"/>
        <c:scaling>
          <c:orientation val="minMax"/>
          <c:max val="16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/>
                  <a:t>二次項数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11439675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tx>
            <c:v>decrease_de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Sheet1!$N$2:$N$196</c:f>
              <c:numCache>
                <c:formatCode>General</c:formatCode>
                <c:ptCount val="195"/>
                <c:pt idx="0">
                  <c:v>10</c:v>
                </c:pt>
                <c:pt idx="1">
                  <c:v>16.666666666666664</c:v>
                </c:pt>
                <c:pt idx="2">
                  <c:v>19.047619047619047</c:v>
                </c:pt>
                <c:pt idx="3">
                  <c:v>19.642857142857142</c:v>
                </c:pt>
                <c:pt idx="4">
                  <c:v>25</c:v>
                </c:pt>
                <c:pt idx="5">
                  <c:v>26.666666666666668</c:v>
                </c:pt>
                <c:pt idx="6">
                  <c:v>30</c:v>
                </c:pt>
                <c:pt idx="7">
                  <c:v>30.303030303030305</c:v>
                </c:pt>
                <c:pt idx="8">
                  <c:v>31.410256410256409</c:v>
                </c:pt>
                <c:pt idx="9">
                  <c:v>31.868131868131865</c:v>
                </c:pt>
                <c:pt idx="10">
                  <c:v>34.285714285714285</c:v>
                </c:pt>
                <c:pt idx="11">
                  <c:v>34.166666666666664</c:v>
                </c:pt>
                <c:pt idx="12">
                  <c:v>34.558823529411761</c:v>
                </c:pt>
                <c:pt idx="13">
                  <c:v>35.62091503267974</c:v>
                </c:pt>
                <c:pt idx="14">
                  <c:v>36.84210526315789</c:v>
                </c:pt>
                <c:pt idx="15">
                  <c:v>36.84210526315789</c:v>
                </c:pt>
                <c:pt idx="16">
                  <c:v>37.38095238095238</c:v>
                </c:pt>
                <c:pt idx="17">
                  <c:v>38.095238095238095</c:v>
                </c:pt>
                <c:pt idx="18">
                  <c:v>38.142292490118578</c:v>
                </c:pt>
                <c:pt idx="19">
                  <c:v>38.949275362318843</c:v>
                </c:pt>
                <c:pt idx="20">
                  <c:v>39.166666666666664</c:v>
                </c:pt>
                <c:pt idx="21">
                  <c:v>39.692307692307693</c:v>
                </c:pt>
                <c:pt idx="22">
                  <c:v>40.17094017094017</c:v>
                </c:pt>
                <c:pt idx="23">
                  <c:v>40.74074074074074</c:v>
                </c:pt>
                <c:pt idx="24">
                  <c:v>40.517241379310342</c:v>
                </c:pt>
                <c:pt idx="25">
                  <c:v>40.919540229885058</c:v>
                </c:pt>
                <c:pt idx="26">
                  <c:v>41.29032258064516</c:v>
                </c:pt>
                <c:pt idx="27">
                  <c:v>41.83467741935484</c:v>
                </c:pt>
                <c:pt idx="28">
                  <c:v>41.666666666666671</c:v>
                </c:pt>
                <c:pt idx="29">
                  <c:v>41.889483065953655</c:v>
                </c:pt>
                <c:pt idx="30">
                  <c:v>42.100840336134453</c:v>
                </c:pt>
                <c:pt idx="31">
                  <c:v>42.38095238095238</c:v>
                </c:pt>
                <c:pt idx="32">
                  <c:v>42.717717717717719</c:v>
                </c:pt>
                <c:pt idx="33">
                  <c:v>42.674253200568991</c:v>
                </c:pt>
                <c:pt idx="34">
                  <c:v>42.780026990553303</c:v>
                </c:pt>
                <c:pt idx="35">
                  <c:v>43.205128205128204</c:v>
                </c:pt>
                <c:pt idx="36">
                  <c:v>43.231707317073173</c:v>
                </c:pt>
                <c:pt idx="37">
                  <c:v>43.61207897793264</c:v>
                </c:pt>
                <c:pt idx="38">
                  <c:v>43.521594684385384</c:v>
                </c:pt>
                <c:pt idx="39">
                  <c:v>43.710359408033824</c:v>
                </c:pt>
                <c:pt idx="40">
                  <c:v>43.838383838383841</c:v>
                </c:pt>
                <c:pt idx="41">
                  <c:v>44.009661835748794</c:v>
                </c:pt>
                <c:pt idx="42">
                  <c:v>44.12580943570768</c:v>
                </c:pt>
                <c:pt idx="43">
                  <c:v>44.104609929078016</c:v>
                </c:pt>
                <c:pt idx="44">
                  <c:v>44.345238095238095</c:v>
                </c:pt>
                <c:pt idx="45">
                  <c:v>44.489795918367349</c:v>
                </c:pt>
                <c:pt idx="46">
                  <c:v>44.549019607843135</c:v>
                </c:pt>
                <c:pt idx="47">
                  <c:v>44.494720965309199</c:v>
                </c:pt>
                <c:pt idx="48">
                  <c:v>44.702467343976778</c:v>
                </c:pt>
                <c:pt idx="49">
                  <c:v>44.793850454227815</c:v>
                </c:pt>
                <c:pt idx="50">
                  <c:v>45.016835016835017</c:v>
                </c:pt>
                <c:pt idx="51">
                  <c:v>44.967532467532465</c:v>
                </c:pt>
                <c:pt idx="52">
                  <c:v>45.050125313283203</c:v>
                </c:pt>
                <c:pt idx="53">
                  <c:v>45.160314579552328</c:v>
                </c:pt>
                <c:pt idx="54">
                  <c:v>45.236703682057275</c:v>
                </c:pt>
                <c:pt idx="55">
                  <c:v>45.310734463276837</c:v>
                </c:pt>
                <c:pt idx="56">
                  <c:v>45.300546448087431</c:v>
                </c:pt>
                <c:pt idx="57">
                  <c:v>45.557905869910101</c:v>
                </c:pt>
                <c:pt idx="58">
                  <c:v>45.442908346134153</c:v>
                </c:pt>
                <c:pt idx="59">
                  <c:v>45.560515873015873</c:v>
                </c:pt>
                <c:pt idx="60">
                  <c:v>45.60096153846154</c:v>
                </c:pt>
                <c:pt idx="61">
                  <c:v>45.780885780885782</c:v>
                </c:pt>
                <c:pt idx="62">
                  <c:v>45.771144278606968</c:v>
                </c:pt>
                <c:pt idx="63">
                  <c:v>45.785776997366114</c:v>
                </c:pt>
                <c:pt idx="64">
                  <c:v>45.886615515771531</c:v>
                </c:pt>
                <c:pt idx="65">
                  <c:v>45.921325051759837</c:v>
                </c:pt>
                <c:pt idx="66">
                  <c:v>46.036217303822937</c:v>
                </c:pt>
                <c:pt idx="67">
                  <c:v>46.009389671361504</c:v>
                </c:pt>
                <c:pt idx="68">
                  <c:v>46.137747336377473</c:v>
                </c:pt>
                <c:pt idx="69">
                  <c:v>46.131062569418738</c:v>
                </c:pt>
                <c:pt idx="70">
                  <c:v>46.216216216216218</c:v>
                </c:pt>
                <c:pt idx="71">
                  <c:v>46.263157894736842</c:v>
                </c:pt>
                <c:pt idx="72">
                  <c:v>46.2406015037594</c:v>
                </c:pt>
                <c:pt idx="73">
                  <c:v>46.320346320346324</c:v>
                </c:pt>
                <c:pt idx="74">
                  <c:v>46.381045115222328</c:v>
                </c:pt>
                <c:pt idx="75">
                  <c:v>46.455696202531641</c:v>
                </c:pt>
                <c:pt idx="76">
                  <c:v>46.496913580246911</c:v>
                </c:pt>
                <c:pt idx="77">
                  <c:v>46.537187594098164</c:v>
                </c:pt>
                <c:pt idx="78">
                  <c:v>46.605935938877465</c:v>
                </c:pt>
                <c:pt idx="79">
                  <c:v>46.61503155479059</c:v>
                </c:pt>
                <c:pt idx="80">
                  <c:v>46.638655462184872</c:v>
                </c:pt>
                <c:pt idx="81">
                  <c:v>46.648426812585498</c:v>
                </c:pt>
                <c:pt idx="82">
                  <c:v>46.6987436514301</c:v>
                </c:pt>
                <c:pt idx="83">
                  <c:v>46.799895506792062</c:v>
                </c:pt>
                <c:pt idx="84">
                  <c:v>46.782431052093976</c:v>
                </c:pt>
                <c:pt idx="85">
                  <c:v>46.803995006242197</c:v>
                </c:pt>
                <c:pt idx="86">
                  <c:v>46.825396825396822</c:v>
                </c:pt>
                <c:pt idx="87">
                  <c:v>46.846631629240328</c:v>
                </c:pt>
                <c:pt idx="88">
                  <c:v>46.891070593735392</c:v>
                </c:pt>
                <c:pt idx="89">
                  <c:v>46.957218027911232</c:v>
                </c:pt>
                <c:pt idx="90">
                  <c:v>46.987681970884658</c:v>
                </c:pt>
                <c:pt idx="91">
                  <c:v>46.984649122807014</c:v>
                </c:pt>
                <c:pt idx="92">
                  <c:v>47.036082474226802</c:v>
                </c:pt>
                <c:pt idx="93">
                  <c:v>47.054491899852721</c:v>
                </c:pt>
                <c:pt idx="94">
                  <c:v>47.083075654504228</c:v>
                </c:pt>
                <c:pt idx="95">
                  <c:v>47.148514851485146</c:v>
                </c:pt>
                <c:pt idx="96">
                  <c:v>47.185012618908949</c:v>
                </c:pt>
                <c:pt idx="97">
                  <c:v>47.211117456691412</c:v>
                </c:pt>
                <c:pt idx="98">
                  <c:v>47.199402539208364</c:v>
                </c:pt>
                <c:pt idx="99">
                  <c:v>47.243589743589745</c:v>
                </c:pt>
                <c:pt idx="100">
                  <c:v>47.313566936208446</c:v>
                </c:pt>
                <c:pt idx="101">
                  <c:v>47.302063128196089</c:v>
                </c:pt>
                <c:pt idx="102">
                  <c:v>47.30010384215992</c:v>
                </c:pt>
                <c:pt idx="103">
                  <c:v>47.349643221202854</c:v>
                </c:pt>
                <c:pt idx="104">
                  <c:v>47.364470391993329</c:v>
                </c:pt>
                <c:pt idx="105">
                  <c:v>47.395577395577391</c:v>
                </c:pt>
                <c:pt idx="106">
                  <c:v>47.417953667953668</c:v>
                </c:pt>
                <c:pt idx="107">
                  <c:v>47.439949431099876</c:v>
                </c:pt>
                <c:pt idx="108">
                  <c:v>47.461574289706562</c:v>
                </c:pt>
                <c:pt idx="109">
                  <c:v>47.513348588863465</c:v>
                </c:pt>
                <c:pt idx="110">
                  <c:v>47.503748125937037</c:v>
                </c:pt>
                <c:pt idx="111">
                  <c:v>47.524314765694072</c:v>
                </c:pt>
                <c:pt idx="112">
                  <c:v>47.544545849630595</c:v>
                </c:pt>
                <c:pt idx="113">
                  <c:v>47.56444950861701</c:v>
                </c:pt>
                <c:pt idx="114">
                  <c:v>47.577030812324928</c:v>
                </c:pt>
                <c:pt idx="115">
                  <c:v>47.610192837465561</c:v>
                </c:pt>
                <c:pt idx="116">
                  <c:v>47.608725104999323</c:v>
                </c:pt>
                <c:pt idx="117">
                  <c:v>47.640943622550978</c:v>
                </c:pt>
                <c:pt idx="118">
                  <c:v>47.665879884605303</c:v>
                </c:pt>
                <c:pt idx="119">
                  <c:v>47.703225806451613</c:v>
                </c:pt>
                <c:pt idx="120">
                  <c:v>47.688888888888883</c:v>
                </c:pt>
                <c:pt idx="121">
                  <c:v>47.719035120609924</c:v>
                </c:pt>
                <c:pt idx="122">
                  <c:v>47.754675196850393</c:v>
                </c:pt>
                <c:pt idx="123">
                  <c:v>47.728924418604649</c:v>
                </c:pt>
                <c:pt idx="124">
                  <c:v>47.751937984496124</c:v>
                </c:pt>
                <c:pt idx="125">
                  <c:v>47.786259541984734</c:v>
                </c:pt>
                <c:pt idx="126">
                  <c:v>47.790885958824894</c:v>
                </c:pt>
                <c:pt idx="127">
                  <c:v>47.795625427204378</c:v>
                </c:pt>
                <c:pt idx="128">
                  <c:v>47.839748625294582</c:v>
                </c:pt>
                <c:pt idx="129">
                  <c:v>47.838584853510227</c:v>
                </c:pt>
                <c:pt idx="130">
                  <c:v>47.854030501089326</c:v>
                </c:pt>
                <c:pt idx="131">
                  <c:v>47.890725633319022</c:v>
                </c:pt>
                <c:pt idx="132">
                  <c:v>47.910716174759337</c:v>
                </c:pt>
                <c:pt idx="133">
                  <c:v>47.919924929621523</c:v>
                </c:pt>
                <c:pt idx="134">
                  <c:v>47.913669064748198</c:v>
                </c:pt>
                <c:pt idx="135">
                  <c:v>47.948328267477201</c:v>
                </c:pt>
                <c:pt idx="136">
                  <c:v>47.942263510138851</c:v>
                </c:pt>
                <c:pt idx="137">
                  <c:v>47.966118388653598</c:v>
                </c:pt>
                <c:pt idx="138">
                  <c:v>47.984654234654236</c:v>
                </c:pt>
                <c:pt idx="139">
                  <c:v>47.993295019157088</c:v>
                </c:pt>
                <c:pt idx="140">
                  <c:v>48.025507794048181</c:v>
                </c:pt>
                <c:pt idx="141">
                  <c:v>48.038393439567606</c:v>
                </c:pt>
                <c:pt idx="142">
                  <c:v>48.037323037323034</c:v>
                </c:pt>
                <c:pt idx="143">
                  <c:v>48.040994014148374</c:v>
                </c:pt>
                <c:pt idx="144">
                  <c:v>48.058165548098437</c:v>
                </c:pt>
                <c:pt idx="145">
                  <c:v>48.079470198675494</c:v>
                </c:pt>
                <c:pt idx="146">
                  <c:v>48.069884977344024</c:v>
                </c:pt>
                <c:pt idx="147">
                  <c:v>48.099415204678365</c:v>
                </c:pt>
                <c:pt idx="148">
                  <c:v>48.1071216365334</c:v>
                </c:pt>
                <c:pt idx="149">
                  <c:v>48.118977796397147</c:v>
                </c:pt>
                <c:pt idx="150">
                  <c:v>48.138957816377172</c:v>
                </c:pt>
                <c:pt idx="151">
                  <c:v>48.14225053078556</c:v>
                </c:pt>
                <c:pt idx="152">
                  <c:v>48.149641215834876</c:v>
                </c:pt>
                <c:pt idx="153">
                  <c:v>48.160974444709815</c:v>
                </c:pt>
                <c:pt idx="154">
                  <c:v>48.176100628930818</c:v>
                </c:pt>
                <c:pt idx="155">
                  <c:v>48.214285714285715</c:v>
                </c:pt>
                <c:pt idx="156">
                  <c:v>48.197990951614138</c:v>
                </c:pt>
                <c:pt idx="157">
                  <c:v>48.208740437779291</c:v>
                </c:pt>
                <c:pt idx="158">
                  <c:v>48.226844231632498</c:v>
                </c:pt>
                <c:pt idx="159">
                  <c:v>48.237250554323722</c:v>
                </c:pt>
                <c:pt idx="160">
                  <c:v>48.243884629426795</c:v>
                </c:pt>
                <c:pt idx="161">
                  <c:v>48.239665247817619</c:v>
                </c:pt>
                <c:pt idx="162">
                  <c:v>48.267750213857994</c:v>
                </c:pt>
                <c:pt idx="163">
                  <c:v>48.263595378979993</c:v>
                </c:pt>
                <c:pt idx="164">
                  <c:v>48.294465715280197</c:v>
                </c:pt>
                <c:pt idx="165">
                  <c:v>48.293773649810802</c:v>
                </c:pt>
                <c:pt idx="166">
                  <c:v>48.296613627090984</c:v>
                </c:pt>
                <c:pt idx="167">
                  <c:v>48.319666621857777</c:v>
                </c:pt>
                <c:pt idx="168">
                  <c:v>48.322370606604217</c:v>
                </c:pt>
                <c:pt idx="169">
                  <c:v>48.331691297208543</c:v>
                </c:pt>
                <c:pt idx="170">
                  <c:v>48.334415584415588</c:v>
                </c:pt>
                <c:pt idx="171">
                  <c:v>48.346815613764768</c:v>
                </c:pt>
                <c:pt idx="172">
                  <c:v>48.362216720624644</c:v>
                </c:pt>
                <c:pt idx="173">
                  <c:v>48.383654510074699</c:v>
                </c:pt>
                <c:pt idx="174">
                  <c:v>48.376784605834885</c:v>
                </c:pt>
                <c:pt idx="175">
                  <c:v>48.385512584407614</c:v>
                </c:pt>
                <c:pt idx="176">
                  <c:v>48.403254204359172</c:v>
                </c:pt>
                <c:pt idx="177">
                  <c:v>48.405692667987751</c:v>
                </c:pt>
                <c:pt idx="178">
                  <c:v>48.405203136136848</c:v>
                </c:pt>
                <c:pt idx="179">
                  <c:v>48.416568742655699</c:v>
                </c:pt>
                <c:pt idx="180">
                  <c:v>48.427782621331005</c:v>
                </c:pt>
                <c:pt idx="181">
                  <c:v>48.435972629521018</c:v>
                </c:pt>
                <c:pt idx="182">
                  <c:v>48.444077824553418</c:v>
                </c:pt>
                <c:pt idx="183">
                  <c:v>48.443656422379824</c:v>
                </c:pt>
                <c:pt idx="184">
                  <c:v>48.465608465608469</c:v>
                </c:pt>
                <c:pt idx="185">
                  <c:v>48.467897492422161</c:v>
                </c:pt>
                <c:pt idx="186">
                  <c:v>48.472949389179753</c:v>
                </c:pt>
                <c:pt idx="187">
                  <c:v>48.480677892918827</c:v>
                </c:pt>
                <c:pt idx="188">
                  <c:v>48.488328614924413</c:v>
                </c:pt>
                <c:pt idx="189">
                  <c:v>48.498546127412105</c:v>
                </c:pt>
                <c:pt idx="190">
                  <c:v>48.511250654107798</c:v>
                </c:pt>
                <c:pt idx="191">
                  <c:v>48.505645913187614</c:v>
                </c:pt>
                <c:pt idx="192">
                  <c:v>48.523304107060447</c:v>
                </c:pt>
                <c:pt idx="193">
                  <c:v>48.527993502867872</c:v>
                </c:pt>
                <c:pt idx="194">
                  <c:v>48.542713567839193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DE9-4C90-9366-3494B79E5535}"/>
            </c:ext>
          </c:extLst>
        </c:ser>
        <c:ser>
          <c:idx val="1"/>
          <c:order val="1"/>
          <c:tx>
            <c:v>decrease_seg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Sheet1!$O$2:$O$196</c:f>
              <c:numCache>
                <c:formatCode>General</c:formatCode>
                <c:ptCount val="195"/>
                <c:pt idx="0">
                  <c:v>5</c:v>
                </c:pt>
                <c:pt idx="1">
                  <c:v>3.3333333333333335</c:v>
                </c:pt>
                <c:pt idx="2">
                  <c:v>2.3809523809523809</c:v>
                </c:pt>
                <c:pt idx="3">
                  <c:v>1.7857142857142856</c:v>
                </c:pt>
                <c:pt idx="4">
                  <c:v>1.3888888888888888</c:v>
                </c:pt>
                <c:pt idx="5">
                  <c:v>1.1111111111111112</c:v>
                </c:pt>
                <c:pt idx="6">
                  <c:v>4.5454545454545459</c:v>
                </c:pt>
                <c:pt idx="7">
                  <c:v>4.5454545454545459</c:v>
                </c:pt>
                <c:pt idx="8">
                  <c:v>4.4871794871794872</c:v>
                </c:pt>
                <c:pt idx="9">
                  <c:v>4.395604395604396</c:v>
                </c:pt>
                <c:pt idx="10">
                  <c:v>6.1904761904761907</c:v>
                </c:pt>
                <c:pt idx="11">
                  <c:v>8.75</c:v>
                </c:pt>
                <c:pt idx="12">
                  <c:v>6.9852941176470589</c:v>
                </c:pt>
                <c:pt idx="13">
                  <c:v>8.8235294117647065</c:v>
                </c:pt>
                <c:pt idx="14">
                  <c:v>12.280701754385964</c:v>
                </c:pt>
                <c:pt idx="15">
                  <c:v>12.368421052631579</c:v>
                </c:pt>
                <c:pt idx="16">
                  <c:v>12.142857142857142</c:v>
                </c:pt>
                <c:pt idx="17">
                  <c:v>14.285714285714285</c:v>
                </c:pt>
                <c:pt idx="18">
                  <c:v>14.426877470355731</c:v>
                </c:pt>
                <c:pt idx="19">
                  <c:v>15.217391304347828</c:v>
                </c:pt>
                <c:pt idx="20">
                  <c:v>15.666666666666668</c:v>
                </c:pt>
                <c:pt idx="21">
                  <c:v>16.615384615384617</c:v>
                </c:pt>
                <c:pt idx="22">
                  <c:v>18.945868945868945</c:v>
                </c:pt>
                <c:pt idx="23">
                  <c:v>20.767195767195766</c:v>
                </c:pt>
                <c:pt idx="24">
                  <c:v>17.241379310344829</c:v>
                </c:pt>
                <c:pt idx="25">
                  <c:v>19.885057471264368</c:v>
                </c:pt>
                <c:pt idx="26">
                  <c:v>21.72043010752688</c:v>
                </c:pt>
                <c:pt idx="27">
                  <c:v>23.084677419354836</c:v>
                </c:pt>
                <c:pt idx="28">
                  <c:v>21.969696969696969</c:v>
                </c:pt>
                <c:pt idx="29">
                  <c:v>22.727272727272727</c:v>
                </c:pt>
                <c:pt idx="30">
                  <c:v>24.117647058823529</c:v>
                </c:pt>
                <c:pt idx="31">
                  <c:v>23.412698412698411</c:v>
                </c:pt>
                <c:pt idx="32">
                  <c:v>25.525525525525527</c:v>
                </c:pt>
                <c:pt idx="33">
                  <c:v>23.328591749644382</c:v>
                </c:pt>
                <c:pt idx="34">
                  <c:v>24.426450742240217</c:v>
                </c:pt>
                <c:pt idx="35">
                  <c:v>26.602564102564102</c:v>
                </c:pt>
                <c:pt idx="36">
                  <c:v>26.585365853658537</c:v>
                </c:pt>
                <c:pt idx="37">
                  <c:v>27.700348432055748</c:v>
                </c:pt>
                <c:pt idx="38">
                  <c:v>27.464008859357698</c:v>
                </c:pt>
                <c:pt idx="39">
                  <c:v>27.906976744186046</c:v>
                </c:pt>
                <c:pt idx="40">
                  <c:v>28.08080808080808</c:v>
                </c:pt>
                <c:pt idx="41">
                  <c:v>28.792270531400966</c:v>
                </c:pt>
                <c:pt idx="42">
                  <c:v>29.047178538390376</c:v>
                </c:pt>
                <c:pt idx="43">
                  <c:v>28.546099290780141</c:v>
                </c:pt>
                <c:pt idx="44">
                  <c:v>28.911564625850339</c:v>
                </c:pt>
                <c:pt idx="45">
                  <c:v>29.795918367346943</c:v>
                </c:pt>
                <c:pt idx="46">
                  <c:v>30.666666666666664</c:v>
                </c:pt>
                <c:pt idx="47">
                  <c:v>29.751131221719458</c:v>
                </c:pt>
                <c:pt idx="48">
                  <c:v>30.986937590711179</c:v>
                </c:pt>
                <c:pt idx="49">
                  <c:v>31.06219426974144</c:v>
                </c:pt>
                <c:pt idx="50">
                  <c:v>31.851851851851855</c:v>
                </c:pt>
                <c:pt idx="51">
                  <c:v>31.753246753246756</c:v>
                </c:pt>
                <c:pt idx="52">
                  <c:v>31.453634085213032</c:v>
                </c:pt>
                <c:pt idx="53">
                  <c:v>32.153660012099209</c:v>
                </c:pt>
                <c:pt idx="54">
                  <c:v>32.437171244886031</c:v>
                </c:pt>
                <c:pt idx="55">
                  <c:v>32.457627118644069</c:v>
                </c:pt>
                <c:pt idx="56">
                  <c:v>32.158469945355186</c:v>
                </c:pt>
                <c:pt idx="57">
                  <c:v>33.712321523003702</c:v>
                </c:pt>
                <c:pt idx="58">
                  <c:v>33.179723502304149</c:v>
                </c:pt>
                <c:pt idx="59">
                  <c:v>32.936507936507937</c:v>
                </c:pt>
                <c:pt idx="60">
                  <c:v>33.72596153846154</c:v>
                </c:pt>
                <c:pt idx="61">
                  <c:v>34.149184149184144</c:v>
                </c:pt>
                <c:pt idx="62">
                  <c:v>33.921302578018995</c:v>
                </c:pt>
                <c:pt idx="63">
                  <c:v>34.064969271290607</c:v>
                </c:pt>
                <c:pt idx="64">
                  <c:v>34.377664109121909</c:v>
                </c:pt>
                <c:pt idx="65">
                  <c:v>34.265010351966872</c:v>
                </c:pt>
                <c:pt idx="66">
                  <c:v>35.17102615694165</c:v>
                </c:pt>
                <c:pt idx="67">
                  <c:v>34.917840375586856</c:v>
                </c:pt>
                <c:pt idx="68">
                  <c:v>35.426179604261797</c:v>
                </c:pt>
                <c:pt idx="69">
                  <c:v>35.172158459829696</c:v>
                </c:pt>
                <c:pt idx="70">
                  <c:v>35.549549549549546</c:v>
                </c:pt>
                <c:pt idx="71">
                  <c:v>35.964912280701753</c:v>
                </c:pt>
                <c:pt idx="72">
                  <c:v>35.252904989747094</c:v>
                </c:pt>
                <c:pt idx="73">
                  <c:v>35.714285714285715</c:v>
                </c:pt>
                <c:pt idx="74">
                  <c:v>35.864978902953588</c:v>
                </c:pt>
                <c:pt idx="75">
                  <c:v>36.645569620253163</c:v>
                </c:pt>
                <c:pt idx="76">
                  <c:v>36.466049382716051</c:v>
                </c:pt>
                <c:pt idx="77">
                  <c:v>36.615477265883776</c:v>
                </c:pt>
                <c:pt idx="78">
                  <c:v>36.702909197766672</c:v>
                </c:pt>
                <c:pt idx="79">
                  <c:v>36.861732644865178</c:v>
                </c:pt>
                <c:pt idx="80">
                  <c:v>36.988795518207283</c:v>
                </c:pt>
                <c:pt idx="81">
                  <c:v>36.935704514363884</c:v>
                </c:pt>
                <c:pt idx="82">
                  <c:v>37.129109863672817</c:v>
                </c:pt>
                <c:pt idx="83">
                  <c:v>37.904911180773247</c:v>
                </c:pt>
                <c:pt idx="84">
                  <c:v>37.58937691521961</c:v>
                </c:pt>
                <c:pt idx="85">
                  <c:v>37.640449438202246</c:v>
                </c:pt>
                <c:pt idx="86">
                  <c:v>37.301587301587304</c:v>
                </c:pt>
                <c:pt idx="87">
                  <c:v>37.756808408982323</c:v>
                </c:pt>
                <c:pt idx="88">
                  <c:v>37.96166432912576</c:v>
                </c:pt>
                <c:pt idx="89">
                  <c:v>38.320750400366052</c:v>
                </c:pt>
                <c:pt idx="90">
                  <c:v>38.230683090705483</c:v>
                </c:pt>
                <c:pt idx="91">
                  <c:v>38.081140350877192</c:v>
                </c:pt>
                <c:pt idx="92">
                  <c:v>38.316151202749147</c:v>
                </c:pt>
                <c:pt idx="93">
                  <c:v>38.30212497370082</c:v>
                </c:pt>
                <c:pt idx="94">
                  <c:v>38.425066996495566</c:v>
                </c:pt>
                <c:pt idx="95">
                  <c:v>38.732673267326732</c:v>
                </c:pt>
                <c:pt idx="96">
                  <c:v>38.963308095515437</c:v>
                </c:pt>
                <c:pt idx="97">
                  <c:v>39.253759756329714</c:v>
                </c:pt>
                <c:pt idx="98">
                  <c:v>39.180358476474979</c:v>
                </c:pt>
                <c:pt idx="99">
                  <c:v>38.928571428571431</c:v>
                </c:pt>
                <c:pt idx="100">
                  <c:v>39.478885893980234</c:v>
                </c:pt>
                <c:pt idx="101">
                  <c:v>39.172985364133311</c:v>
                </c:pt>
                <c:pt idx="102">
                  <c:v>39.269643475250952</c:v>
                </c:pt>
                <c:pt idx="103">
                  <c:v>39.398572884811415</c:v>
                </c:pt>
                <c:pt idx="104">
                  <c:v>39.357798165137616</c:v>
                </c:pt>
                <c:pt idx="105">
                  <c:v>39.72153972153972</c:v>
                </c:pt>
                <c:pt idx="106">
                  <c:v>39.551158301158303</c:v>
                </c:pt>
                <c:pt idx="107">
                  <c:v>39.625474083438682</c:v>
                </c:pt>
                <c:pt idx="108">
                  <c:v>39.877348237851265</c:v>
                </c:pt>
                <c:pt idx="109">
                  <c:v>40.007627765064832</c:v>
                </c:pt>
                <c:pt idx="110">
                  <c:v>40.082458770614693</c:v>
                </c:pt>
                <c:pt idx="111">
                  <c:v>39.986737400530501</c:v>
                </c:pt>
                <c:pt idx="112">
                  <c:v>40.21439953643344</c:v>
                </c:pt>
                <c:pt idx="113">
                  <c:v>40.507050277738216</c:v>
                </c:pt>
                <c:pt idx="114">
                  <c:v>40.217086834733898</c:v>
                </c:pt>
                <c:pt idx="115">
                  <c:v>40.46143250688705</c:v>
                </c:pt>
                <c:pt idx="116">
                  <c:v>40.401029670776317</c:v>
                </c:pt>
                <c:pt idx="117">
                  <c:v>40.550446488071437</c:v>
                </c:pt>
                <c:pt idx="118">
                  <c:v>40.630736952530818</c:v>
                </c:pt>
                <c:pt idx="119">
                  <c:v>40.954838709677418</c:v>
                </c:pt>
                <c:pt idx="120">
                  <c:v>40.717460317460322</c:v>
                </c:pt>
                <c:pt idx="121">
                  <c:v>40.95738032745907</c:v>
                </c:pt>
                <c:pt idx="122">
                  <c:v>41.074064960629919</c:v>
                </c:pt>
                <c:pt idx="123">
                  <c:v>40.84907945736434</c:v>
                </c:pt>
                <c:pt idx="124">
                  <c:v>41.079308288610619</c:v>
                </c:pt>
                <c:pt idx="125">
                  <c:v>40.974750440399291</c:v>
                </c:pt>
                <c:pt idx="126">
                  <c:v>41.088364561647005</c:v>
                </c:pt>
                <c:pt idx="127">
                  <c:v>40.966051492367285</c:v>
                </c:pt>
                <c:pt idx="128">
                  <c:v>41.336550331051505</c:v>
                </c:pt>
                <c:pt idx="129">
                  <c:v>41.299060254284136</c:v>
                </c:pt>
                <c:pt idx="130">
                  <c:v>41.16013071895425</c:v>
                </c:pt>
                <c:pt idx="131">
                  <c:v>41.562902533276088</c:v>
                </c:pt>
                <c:pt idx="132">
                  <c:v>41.611128742198247</c:v>
                </c:pt>
                <c:pt idx="133">
                  <c:v>41.632780731936194</c:v>
                </c:pt>
                <c:pt idx="134">
                  <c:v>41.526207605344297</c:v>
                </c:pt>
                <c:pt idx="135">
                  <c:v>41.803444782168185</c:v>
                </c:pt>
                <c:pt idx="136">
                  <c:v>41.504345220257719</c:v>
                </c:pt>
                <c:pt idx="137">
                  <c:v>41.830000984930557</c:v>
                </c:pt>
                <c:pt idx="138">
                  <c:v>41.90947940947941</c:v>
                </c:pt>
                <c:pt idx="139">
                  <c:v>41.920498084291182</c:v>
                </c:pt>
                <c:pt idx="140">
                  <c:v>42.078412848370334</c:v>
                </c:pt>
                <c:pt idx="141">
                  <c:v>42.20948653433976</c:v>
                </c:pt>
                <c:pt idx="142">
                  <c:v>42.080345651774223</c:v>
                </c:pt>
                <c:pt idx="143">
                  <c:v>42.154906584436787</c:v>
                </c:pt>
                <c:pt idx="144">
                  <c:v>42.022371364653246</c:v>
                </c:pt>
                <c:pt idx="145">
                  <c:v>42.286975717439297</c:v>
                </c:pt>
                <c:pt idx="146">
                  <c:v>42.201115371209482</c:v>
                </c:pt>
                <c:pt idx="147">
                  <c:v>42.350361197110423</c:v>
                </c:pt>
                <c:pt idx="148">
                  <c:v>42.250233426704014</c:v>
                </c:pt>
                <c:pt idx="149">
                  <c:v>42.283200670297447</c:v>
                </c:pt>
                <c:pt idx="150">
                  <c:v>42.423490488006614</c:v>
                </c:pt>
                <c:pt idx="151">
                  <c:v>42.483259839947742</c:v>
                </c:pt>
                <c:pt idx="152">
                  <c:v>42.388938160122549</c:v>
                </c:pt>
                <c:pt idx="153">
                  <c:v>42.552344558554253</c:v>
                </c:pt>
                <c:pt idx="154">
                  <c:v>42.566823899371073</c:v>
                </c:pt>
                <c:pt idx="155">
                  <c:v>42.822204968944099</c:v>
                </c:pt>
                <c:pt idx="156">
                  <c:v>42.653937581473812</c:v>
                </c:pt>
                <c:pt idx="157">
                  <c:v>42.683481027039313</c:v>
                </c:pt>
                <c:pt idx="158">
                  <c:v>42.780188538081696</c:v>
                </c:pt>
                <c:pt idx="159">
                  <c:v>42.912047302291207</c:v>
                </c:pt>
                <c:pt idx="160">
                  <c:v>42.763782402336616</c:v>
                </c:pt>
                <c:pt idx="161">
                  <c:v>42.691724983767401</c:v>
                </c:pt>
                <c:pt idx="162">
                  <c:v>42.853578557171375</c:v>
                </c:pt>
                <c:pt idx="163">
                  <c:v>42.836010143702453</c:v>
                </c:pt>
                <c:pt idx="164">
                  <c:v>43.059519665854509</c:v>
                </c:pt>
                <c:pt idx="165">
                  <c:v>43.07533539731682</c:v>
                </c:pt>
                <c:pt idx="166">
                  <c:v>43.043655650754793</c:v>
                </c:pt>
                <c:pt idx="167">
                  <c:v>43.238338486355694</c:v>
                </c:pt>
                <c:pt idx="168">
                  <c:v>43.252940003986446</c:v>
                </c:pt>
                <c:pt idx="169">
                  <c:v>43.182266009852214</c:v>
                </c:pt>
                <c:pt idx="170">
                  <c:v>43.172077922077925</c:v>
                </c:pt>
                <c:pt idx="171">
                  <c:v>43.178608115048796</c:v>
                </c:pt>
                <c:pt idx="172">
                  <c:v>43.391734907636639</c:v>
                </c:pt>
                <c:pt idx="173">
                  <c:v>43.409076643023035</c:v>
                </c:pt>
                <c:pt idx="174">
                  <c:v>43.333333333333336</c:v>
                </c:pt>
                <c:pt idx="175">
                  <c:v>43.410067526089627</c:v>
                </c:pt>
                <c:pt idx="176">
                  <c:v>43.400522129803896</c:v>
                </c:pt>
                <c:pt idx="177">
                  <c:v>43.553714045517324</c:v>
                </c:pt>
                <c:pt idx="178">
                  <c:v>43.442622950819668</c:v>
                </c:pt>
                <c:pt idx="179">
                  <c:v>43.369565217391305</c:v>
                </c:pt>
                <c:pt idx="180">
                  <c:v>43.615228131357163</c:v>
                </c:pt>
                <c:pt idx="181">
                  <c:v>43.597262952101659</c:v>
                </c:pt>
                <c:pt idx="182">
                  <c:v>43.645465923313232</c:v>
                </c:pt>
                <c:pt idx="183">
                  <c:v>43.524147247551504</c:v>
                </c:pt>
                <c:pt idx="184">
                  <c:v>43.639654692286271</c:v>
                </c:pt>
                <c:pt idx="185">
                  <c:v>43.761366767704601</c:v>
                </c:pt>
                <c:pt idx="186">
                  <c:v>43.782722513089006</c:v>
                </c:pt>
                <c:pt idx="187">
                  <c:v>43.696027633851472</c:v>
                </c:pt>
                <c:pt idx="188">
                  <c:v>43.80107900219005</c:v>
                </c:pt>
                <c:pt idx="189">
                  <c:v>43.774781919111817</c:v>
                </c:pt>
                <c:pt idx="190">
                  <c:v>43.856619570905288</c:v>
                </c:pt>
                <c:pt idx="191">
                  <c:v>43.815394177975762</c:v>
                </c:pt>
                <c:pt idx="192">
                  <c:v>43.959903604573661</c:v>
                </c:pt>
                <c:pt idx="193">
                  <c:v>43.914014517029592</c:v>
                </c:pt>
                <c:pt idx="194">
                  <c:v>43.984924623115582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DE9-4C90-9366-3494B79E5535}"/>
            </c:ext>
          </c:extLst>
        </c:ser>
        <c:ser>
          <c:idx val="2"/>
          <c:order val="2"/>
          <c:tx>
            <c:v>decrease_nei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Sheet1!$P$2:$P$196</c:f>
              <c:numCache>
                <c:formatCode>General</c:formatCode>
                <c:ptCount val="195"/>
                <c:pt idx="0">
                  <c:v>5</c:v>
                </c:pt>
                <c:pt idx="1">
                  <c:v>3.3333333333333335</c:v>
                </c:pt>
                <c:pt idx="2">
                  <c:v>2.3809523809523809</c:v>
                </c:pt>
                <c:pt idx="3">
                  <c:v>1.7857142857142856</c:v>
                </c:pt>
                <c:pt idx="4">
                  <c:v>1.3888888888888888</c:v>
                </c:pt>
                <c:pt idx="5">
                  <c:v>1.1111111111111112</c:v>
                </c:pt>
                <c:pt idx="6">
                  <c:v>1.8181818181818181</c:v>
                </c:pt>
                <c:pt idx="7">
                  <c:v>0.75757575757575757</c:v>
                </c:pt>
                <c:pt idx="8">
                  <c:v>1.2820512820512819</c:v>
                </c:pt>
                <c:pt idx="9">
                  <c:v>0.5494505494505495</c:v>
                </c:pt>
                <c:pt idx="10">
                  <c:v>3.3333333333333335</c:v>
                </c:pt>
                <c:pt idx="11">
                  <c:v>1.6666666666666667</c:v>
                </c:pt>
                <c:pt idx="12">
                  <c:v>0.73529411764705876</c:v>
                </c:pt>
                <c:pt idx="13">
                  <c:v>2.2875816993464051</c:v>
                </c:pt>
                <c:pt idx="14">
                  <c:v>3.2163742690058479</c:v>
                </c:pt>
                <c:pt idx="15">
                  <c:v>1.3157894736842104</c:v>
                </c:pt>
                <c:pt idx="16">
                  <c:v>4.2857142857142856</c:v>
                </c:pt>
                <c:pt idx="17">
                  <c:v>2.1645021645021645</c:v>
                </c:pt>
                <c:pt idx="18">
                  <c:v>3.1620553359683794</c:v>
                </c:pt>
                <c:pt idx="19">
                  <c:v>5.9782608695652177</c:v>
                </c:pt>
                <c:pt idx="20">
                  <c:v>2.5</c:v>
                </c:pt>
                <c:pt idx="21">
                  <c:v>8.4615384615384617</c:v>
                </c:pt>
                <c:pt idx="22">
                  <c:v>8.4045584045584043</c:v>
                </c:pt>
                <c:pt idx="23">
                  <c:v>12.698412698412698</c:v>
                </c:pt>
                <c:pt idx="24">
                  <c:v>8.0049261083743843</c:v>
                </c:pt>
                <c:pt idx="25">
                  <c:v>8.0459770114942533</c:v>
                </c:pt>
                <c:pt idx="26">
                  <c:v>10.53763440860215</c:v>
                </c:pt>
                <c:pt idx="27">
                  <c:v>14.919354838709678</c:v>
                </c:pt>
                <c:pt idx="28">
                  <c:v>9.5643939393939394</c:v>
                </c:pt>
                <c:pt idx="29">
                  <c:v>12.121212121212121</c:v>
                </c:pt>
                <c:pt idx="30">
                  <c:v>13.445378151260504</c:v>
                </c:pt>
                <c:pt idx="31">
                  <c:v>12.380952380952381</c:v>
                </c:pt>
                <c:pt idx="32">
                  <c:v>14.93993993993994</c:v>
                </c:pt>
                <c:pt idx="33">
                  <c:v>14.793741109530584</c:v>
                </c:pt>
                <c:pt idx="34">
                  <c:v>13.967611336032389</c:v>
                </c:pt>
                <c:pt idx="35">
                  <c:v>16.474358974358974</c:v>
                </c:pt>
                <c:pt idx="36">
                  <c:v>17.012195121951219</c:v>
                </c:pt>
                <c:pt idx="37">
                  <c:v>19.512195121951219</c:v>
                </c:pt>
                <c:pt idx="38">
                  <c:v>16.888150609080839</c:v>
                </c:pt>
                <c:pt idx="39">
                  <c:v>19.080338266384778</c:v>
                </c:pt>
                <c:pt idx="40">
                  <c:v>20.707070707070706</c:v>
                </c:pt>
                <c:pt idx="41">
                  <c:v>19.710144927536234</c:v>
                </c:pt>
                <c:pt idx="42">
                  <c:v>19.8427382053654</c:v>
                </c:pt>
                <c:pt idx="43">
                  <c:v>17.109929078014186</c:v>
                </c:pt>
                <c:pt idx="44">
                  <c:v>21.045918367346939</c:v>
                </c:pt>
                <c:pt idx="45">
                  <c:v>22.040816326530614</c:v>
                </c:pt>
                <c:pt idx="46">
                  <c:v>21.176470588235293</c:v>
                </c:pt>
                <c:pt idx="47">
                  <c:v>19.381598793363501</c:v>
                </c:pt>
                <c:pt idx="48">
                  <c:v>21.190130624092888</c:v>
                </c:pt>
                <c:pt idx="49">
                  <c:v>21.174004192872118</c:v>
                </c:pt>
                <c:pt idx="50">
                  <c:v>23.939393939393938</c:v>
                </c:pt>
                <c:pt idx="51">
                  <c:v>22.987012987012985</c:v>
                </c:pt>
                <c:pt idx="52">
                  <c:v>23.527568922305765</c:v>
                </c:pt>
                <c:pt idx="53">
                  <c:v>24.621899576527525</c:v>
                </c:pt>
                <c:pt idx="54">
                  <c:v>24.576271186440678</c:v>
                </c:pt>
                <c:pt idx="55">
                  <c:v>25.197740112994349</c:v>
                </c:pt>
                <c:pt idx="56">
                  <c:v>23.032786885245901</c:v>
                </c:pt>
                <c:pt idx="57">
                  <c:v>24.801692226335273</c:v>
                </c:pt>
                <c:pt idx="58">
                  <c:v>23.553507424475168</c:v>
                </c:pt>
                <c:pt idx="59">
                  <c:v>25.396825396825395</c:v>
                </c:pt>
                <c:pt idx="60">
                  <c:v>24.326923076923077</c:v>
                </c:pt>
                <c:pt idx="61">
                  <c:v>27.365967365967364</c:v>
                </c:pt>
                <c:pt idx="62">
                  <c:v>25.93848937132519</c:v>
                </c:pt>
                <c:pt idx="63">
                  <c:v>25.834064969271292</c:v>
                </c:pt>
                <c:pt idx="64">
                  <c:v>26.5771526001705</c:v>
                </c:pt>
                <c:pt idx="65">
                  <c:v>26.687370600414077</c:v>
                </c:pt>
                <c:pt idx="66">
                  <c:v>27.847082494969822</c:v>
                </c:pt>
                <c:pt idx="67">
                  <c:v>26.917057902973397</c:v>
                </c:pt>
                <c:pt idx="68">
                  <c:v>28.576864535768649</c:v>
                </c:pt>
                <c:pt idx="69">
                  <c:v>27.989633469085522</c:v>
                </c:pt>
                <c:pt idx="70">
                  <c:v>27.315315315315313</c:v>
                </c:pt>
                <c:pt idx="71">
                  <c:v>28.754385964912281</c:v>
                </c:pt>
                <c:pt idx="72">
                  <c:v>27.665755297334243</c:v>
                </c:pt>
                <c:pt idx="73">
                  <c:v>28.654678654678655</c:v>
                </c:pt>
                <c:pt idx="74">
                  <c:v>29.14638104511522</c:v>
                </c:pt>
                <c:pt idx="75">
                  <c:v>30.094936708860757</c:v>
                </c:pt>
                <c:pt idx="76">
                  <c:v>29.83024691358025</c:v>
                </c:pt>
                <c:pt idx="77">
                  <c:v>30.442637759710927</c:v>
                </c:pt>
                <c:pt idx="78">
                  <c:v>31.178372024684105</c:v>
                </c:pt>
                <c:pt idx="79">
                  <c:v>30.837636259323002</c:v>
                </c:pt>
                <c:pt idx="80">
                  <c:v>30.196078431372548</c:v>
                </c:pt>
                <c:pt idx="81">
                  <c:v>29.808481532147741</c:v>
                </c:pt>
                <c:pt idx="82">
                  <c:v>30.419673883988242</c:v>
                </c:pt>
                <c:pt idx="83">
                  <c:v>31.556948798328111</c:v>
                </c:pt>
                <c:pt idx="84">
                  <c:v>31.613891726251275</c:v>
                </c:pt>
                <c:pt idx="85">
                  <c:v>31.210986267166042</c:v>
                </c:pt>
                <c:pt idx="86">
                  <c:v>30.989010989010989</c:v>
                </c:pt>
                <c:pt idx="87">
                  <c:v>30.172001911132345</c:v>
                </c:pt>
                <c:pt idx="88">
                  <c:v>31.159420289855071</c:v>
                </c:pt>
                <c:pt idx="89">
                  <c:v>32.212308396247998</c:v>
                </c:pt>
                <c:pt idx="90">
                  <c:v>31.970884658454647</c:v>
                </c:pt>
                <c:pt idx="91">
                  <c:v>32.039473684210527</c:v>
                </c:pt>
                <c:pt idx="92">
                  <c:v>32.087628865979383</c:v>
                </c:pt>
                <c:pt idx="93">
                  <c:v>32.148116978750267</c:v>
                </c:pt>
                <c:pt idx="94">
                  <c:v>32.910740053597195</c:v>
                </c:pt>
                <c:pt idx="95">
                  <c:v>32.346534653465348</c:v>
                </c:pt>
                <c:pt idx="96">
                  <c:v>33.090662007377212</c:v>
                </c:pt>
                <c:pt idx="97">
                  <c:v>33.152484294688747</c:v>
                </c:pt>
                <c:pt idx="98">
                  <c:v>32.010828976848394</c:v>
                </c:pt>
                <c:pt idx="99">
                  <c:v>32.820512820512818</c:v>
                </c:pt>
                <c:pt idx="100">
                  <c:v>34.681042228212036</c:v>
                </c:pt>
                <c:pt idx="101">
                  <c:v>33.636043025921353</c:v>
                </c:pt>
                <c:pt idx="102">
                  <c:v>32.892004153686401</c:v>
                </c:pt>
                <c:pt idx="103">
                  <c:v>34.063880394155618</c:v>
                </c:pt>
                <c:pt idx="104">
                  <c:v>33.753127606338616</c:v>
                </c:pt>
                <c:pt idx="105">
                  <c:v>33.398853398853404</c:v>
                </c:pt>
                <c:pt idx="106">
                  <c:v>34.21814671814672</c:v>
                </c:pt>
                <c:pt idx="107">
                  <c:v>34.426359039190899</c:v>
                </c:pt>
                <c:pt idx="108">
                  <c:v>34.559850954820682</c:v>
                </c:pt>
                <c:pt idx="109">
                  <c:v>34.980930587337909</c:v>
                </c:pt>
                <c:pt idx="110">
                  <c:v>34.662668665667169</c:v>
                </c:pt>
                <c:pt idx="111">
                  <c:v>35.042735042735039</c:v>
                </c:pt>
                <c:pt idx="112">
                  <c:v>34.238736781109665</c:v>
                </c:pt>
                <c:pt idx="113">
                  <c:v>34.88819256516166</c:v>
                </c:pt>
                <c:pt idx="114">
                  <c:v>34.936974789915965</c:v>
                </c:pt>
                <c:pt idx="115">
                  <c:v>35.46143250688705</c:v>
                </c:pt>
                <c:pt idx="116">
                  <c:v>35.354288036851379</c:v>
                </c:pt>
                <c:pt idx="117">
                  <c:v>35.525789684126352</c:v>
                </c:pt>
                <c:pt idx="118">
                  <c:v>35.588775242591133</c:v>
                </c:pt>
                <c:pt idx="119">
                  <c:v>35.909677419354843</c:v>
                </c:pt>
                <c:pt idx="120">
                  <c:v>35.561904761904763</c:v>
                </c:pt>
                <c:pt idx="121">
                  <c:v>34.945631796025495</c:v>
                </c:pt>
                <c:pt idx="122">
                  <c:v>36.657234251968504</c:v>
                </c:pt>
                <c:pt idx="123">
                  <c:v>34.792877906976742</c:v>
                </c:pt>
                <c:pt idx="124">
                  <c:v>34.943351222420986</c:v>
                </c:pt>
                <c:pt idx="125">
                  <c:v>36.059894304169113</c:v>
                </c:pt>
                <c:pt idx="126">
                  <c:v>35.75063613231552</c:v>
                </c:pt>
                <c:pt idx="127">
                  <c:v>35.982000455684663</c:v>
                </c:pt>
                <c:pt idx="128">
                  <c:v>36.03972618112445</c:v>
                </c:pt>
                <c:pt idx="129">
                  <c:v>36.180210060807077</c:v>
                </c:pt>
                <c:pt idx="130">
                  <c:v>36.644880174291941</c:v>
                </c:pt>
                <c:pt idx="131">
                  <c:v>37.000858737655648</c:v>
                </c:pt>
                <c:pt idx="132">
                  <c:v>37.268591981381569</c:v>
                </c:pt>
                <c:pt idx="133">
                  <c:v>37.279741424251903</c:v>
                </c:pt>
                <c:pt idx="134">
                  <c:v>36.968139773895167</c:v>
                </c:pt>
                <c:pt idx="135">
                  <c:v>37.492401215805472</c:v>
                </c:pt>
                <c:pt idx="136">
                  <c:v>37.079212865847566</c:v>
                </c:pt>
                <c:pt idx="137">
                  <c:v>36.787156505466371</c:v>
                </c:pt>
                <c:pt idx="138">
                  <c:v>37.281468531468533</c:v>
                </c:pt>
                <c:pt idx="139">
                  <c:v>37.035440613026822</c:v>
                </c:pt>
                <c:pt idx="140">
                  <c:v>37.751535191308456</c:v>
                </c:pt>
                <c:pt idx="141">
                  <c:v>37.661914080700775</c:v>
                </c:pt>
                <c:pt idx="142">
                  <c:v>37.617209045780477</c:v>
                </c:pt>
                <c:pt idx="143">
                  <c:v>36.967168510792668</c:v>
                </c:pt>
                <c:pt idx="144">
                  <c:v>37.959731543624159</c:v>
                </c:pt>
                <c:pt idx="145">
                  <c:v>37.986754966887418</c:v>
                </c:pt>
                <c:pt idx="146">
                  <c:v>37.386720111537116</c:v>
                </c:pt>
                <c:pt idx="147">
                  <c:v>37.874097007223945</c:v>
                </c:pt>
                <c:pt idx="148">
                  <c:v>37.883032000679066</c:v>
                </c:pt>
                <c:pt idx="149">
                  <c:v>38.12735651445329</c:v>
                </c:pt>
                <c:pt idx="150">
                  <c:v>38.391232423490493</c:v>
                </c:pt>
                <c:pt idx="151">
                  <c:v>38.290053895149434</c:v>
                </c:pt>
                <c:pt idx="152">
                  <c:v>38.349592840441829</c:v>
                </c:pt>
                <c:pt idx="153">
                  <c:v>38.114003662128809</c:v>
                </c:pt>
                <c:pt idx="154">
                  <c:v>38.415880503144656</c:v>
                </c:pt>
                <c:pt idx="155">
                  <c:v>38.742236024844722</c:v>
                </c:pt>
                <c:pt idx="156">
                  <c:v>38.724024231270612</c:v>
                </c:pt>
                <c:pt idx="157">
                  <c:v>38.453381807165037</c:v>
                </c:pt>
                <c:pt idx="158">
                  <c:v>38.669010923238069</c:v>
                </c:pt>
                <c:pt idx="159">
                  <c:v>38.569844789356985</c:v>
                </c:pt>
                <c:pt idx="160">
                  <c:v>39.021540708287695</c:v>
                </c:pt>
                <c:pt idx="161">
                  <c:v>38.655219681119689</c:v>
                </c:pt>
                <c:pt idx="162">
                  <c:v>39.35343598517251</c:v>
                </c:pt>
                <c:pt idx="163">
                  <c:v>38.77148492533108</c:v>
                </c:pt>
                <c:pt idx="164">
                  <c:v>39.091541942220672</c:v>
                </c:pt>
                <c:pt idx="165">
                  <c:v>39.15376676986584</c:v>
                </c:pt>
                <c:pt idx="166">
                  <c:v>38.776689786481711</c:v>
                </c:pt>
                <c:pt idx="167">
                  <c:v>38.993816373168436</c:v>
                </c:pt>
                <c:pt idx="168">
                  <c:v>38.927646003587803</c:v>
                </c:pt>
                <c:pt idx="169">
                  <c:v>39.090311986863711</c:v>
                </c:pt>
                <c:pt idx="170">
                  <c:v>39.012987012987011</c:v>
                </c:pt>
                <c:pt idx="171">
                  <c:v>39.374678993323059</c:v>
                </c:pt>
                <c:pt idx="172">
                  <c:v>39.617850568145755</c:v>
                </c:pt>
                <c:pt idx="173">
                  <c:v>40.12303056933024</c:v>
                </c:pt>
                <c:pt idx="174">
                  <c:v>39.615145872129112</c:v>
                </c:pt>
                <c:pt idx="175">
                  <c:v>39.729895641497855</c:v>
                </c:pt>
                <c:pt idx="176">
                  <c:v>40.003642766073703</c:v>
                </c:pt>
                <c:pt idx="177">
                  <c:v>39.422326307572206</c:v>
                </c:pt>
                <c:pt idx="178">
                  <c:v>39.647184604419103</c:v>
                </c:pt>
                <c:pt idx="179">
                  <c:v>39.856051703877796</c:v>
                </c:pt>
                <c:pt idx="180">
                  <c:v>39.726823597791338</c:v>
                </c:pt>
                <c:pt idx="181">
                  <c:v>40.020700362256342</c:v>
                </c:pt>
                <c:pt idx="182">
                  <c:v>39.947661850039822</c:v>
                </c:pt>
                <c:pt idx="183">
                  <c:v>39.730383879320044</c:v>
                </c:pt>
                <c:pt idx="184">
                  <c:v>40.261765524923419</c:v>
                </c:pt>
                <c:pt idx="185">
                  <c:v>39.953155139156792</c:v>
                </c:pt>
                <c:pt idx="186">
                  <c:v>39.905104712041883</c:v>
                </c:pt>
                <c:pt idx="187">
                  <c:v>40.023208117443872</c:v>
                </c:pt>
                <c:pt idx="188">
                  <c:v>40.051279312002563</c:v>
                </c:pt>
                <c:pt idx="189">
                  <c:v>40.269627279936557</c:v>
                </c:pt>
                <c:pt idx="190">
                  <c:v>40.274725274725277</c:v>
                </c:pt>
                <c:pt idx="191">
                  <c:v>40.300942712110228</c:v>
                </c:pt>
                <c:pt idx="192">
                  <c:v>40.568117725478132</c:v>
                </c:pt>
                <c:pt idx="193">
                  <c:v>40.43449571087762</c:v>
                </c:pt>
                <c:pt idx="194">
                  <c:v>40.381909547738694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DE9-4C90-9366-3494B79E55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58699135"/>
        <c:axId val="1158700575"/>
      </c:scatterChart>
      <c:valAx>
        <c:axId val="1158699135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instance</a:t>
                </a:r>
                <a:r>
                  <a:rPr lang="zh-CN" altLang="en-US"/>
                  <a:t>（</a:t>
                </a:r>
                <a:r>
                  <a:rPr lang="en-US" altLang="zh-CN"/>
                  <a:t>5~200</a:t>
                </a:r>
                <a:r>
                  <a:rPr lang="zh-CN" altLang="en-US"/>
                  <a:t>）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58700575"/>
        <c:crosses val="autoZero"/>
        <c:crossBetween val="midCat"/>
      </c:valAx>
      <c:valAx>
        <c:axId val="1158700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 </a:t>
                </a:r>
                <a:r>
                  <a:rPr lang="ja-JP" altLang="en-US"/>
                  <a:t>減少率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15869913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1.png>
</file>

<file path=ppt/media/image210.png>
</file>

<file path=ppt/media/image22.png>
</file>

<file path=ppt/media/image220.png>
</file>

<file path=ppt/media/image23.png>
</file>

<file path=ppt/media/image29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C54830-42DA-4404-9F8C-DE9E00A18181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836B6F-14B4-4120-BEBA-063A15FB18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353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36B6F-14B4-4120-BEBA-063A15FB189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239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C188E-02F8-4725-8361-ADEC5C328F8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588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5834E-F0B4-FB45-4737-337065E46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BF8C84-3C86-A109-A142-975ED8E1E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CDC88D-BA54-FE6F-573E-AD218903C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AE599E-E3C4-8EF9-E260-EF1F291E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CD5478-1AF6-FEB8-FA85-D75D414A4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474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473594-46B5-ED10-5ED0-3D22FE09F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CE6681-6C49-1CB0-23F3-144ED2A00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A7D459-8BB8-412A-2030-551B0AA8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67FC79-4847-7D42-D402-AE92AC20F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122B43-6A6B-5AF1-E3E3-423BF327E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1973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B3A0E2-CD40-A819-3DFA-A43621797C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FD480A-7162-96FF-4B51-20BF5170C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56BC05-68E6-93E0-6B3A-C6436B3FC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26EBCF-FD2C-8598-7E4F-05C236708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1AB257-74F6-5B31-4F3D-2B46D4159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2508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C0FC63-8B8B-A716-61A8-6864B2B93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FD972C-23D5-9D9C-986A-DA54C3EE1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992924-8BD5-9735-1D14-BBA90E50B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C1B514-5FBD-5875-2AE4-FA0FFC0C0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985242-7458-5119-9471-1EE631C76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110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4826F3-5D57-15EE-8978-328FE8133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77B771-9F65-0993-AB13-C5341AE95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F730D6-2724-AC7C-3E6D-9F10E672F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BF9954-5CEB-96C5-A1DA-942BC8287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ACAF70-7A08-9C22-D6C7-5264E4001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841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DBCB3-2229-8CB0-65F1-78B8CBA03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EE2529-9108-AC11-0FA7-2CF333D924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2A2A08-CAB5-54F4-7A47-B389736CB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38477C5-AF9C-F343-5F62-40A983884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3D2FC7-E765-7B5A-6F68-64F1D6A81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567709-3214-0BB6-9140-F313F427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031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D5A5E7-FFFE-DBCC-F3AD-05B8E4E99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92BAD7-2127-7558-196C-D2101EE83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1F60B2-6E2B-4EAF-395A-945E10457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167F7E-D841-634F-7FBB-4E18F6C634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F9CF0A8-F6C1-C18F-952F-B8387D74CB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9665213-F585-14E2-1E7D-A7917076D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F63945F-D2B9-AF31-0BB6-432B599ED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0B688E8-D707-CC1C-9F5A-85FEF74DE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188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04B08-7019-F74A-538C-1DFB60FD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4BE8396-7E60-55D7-2075-978D67D63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DE669D-D5D9-6B83-F9DA-24ECBF888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07731FA-EE82-2E9E-2EF4-AA5AF6E88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502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9EF7341-0F36-C46A-1860-21154F005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4EDEB9C-C9EB-1E78-F5A2-EA231DA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30CC84-9BE1-A6F8-90E5-52B1F5DB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555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2AB62-7DAB-A83F-34B8-0CE758DC3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1211D9-A68E-80E2-503F-086FCEF93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29144D4-96A1-BC2C-6378-2538AED5F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E46CA6-E1E0-0098-BE6B-F91AA8E60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B247D3-E5FB-9264-7A38-A577B57C7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8A5338-6474-6626-F7A1-17C95530C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711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33FF19-EB66-7897-E4A1-9DF6E4514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0236E67-47AF-FA99-7C46-08A654EB83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5797825-2590-1ACC-57EE-8194C4EFBC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8C3E09-AAF0-9F9E-9DA9-0BA87ABEF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0F4E16-67FE-51DE-00BB-896074AF3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B778C0-1481-89E3-FE3B-C967E3E16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966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8C76520-6DE2-2D82-8921-091218464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20C813-222E-9AC9-CF03-671181D63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F6CDC6-8971-B871-83CF-61F38A22A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930DB7-C5F0-4CA2-914A-8532991C33D9}" type="datetimeFigureOut">
              <a:rPr lang="zh-CN" altLang="en-US" smtClean="0"/>
              <a:t>2024/11/10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70FCA7-434E-E8AB-50B4-44615CBB2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A986CE-C591-2D36-5781-B31A7457C2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988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C3F505-9741-574E-9738-17282F80B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8582"/>
            <a:ext cx="9144000" cy="151490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Group meeting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EA3BA17-AE87-314A-9817-A038BCA7C7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5275"/>
            <a:ext cx="9144000" cy="1655762"/>
          </a:xfrm>
        </p:spPr>
        <p:txBody>
          <a:bodyPr/>
          <a:lstStyle/>
          <a:p>
            <a:r>
              <a:rPr lang="en-US" altLang="ja-JP" dirty="0"/>
              <a:t>M230641</a:t>
            </a:r>
            <a:r>
              <a:rPr kumimoji="1" lang="en-US" altLang="ja-JP" dirty="0"/>
              <a:t>	</a:t>
            </a:r>
            <a:r>
              <a:rPr kumimoji="1" lang="ja-JP" altLang="en-US" dirty="0"/>
              <a:t>劉　崇玖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A289873-8A47-BBF3-30C9-3A787342C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>
                <a:latin typeface="Segoe UI Symbol" panose="020B0502040204020203" pitchFamily="34" charset="0"/>
              </a:rPr>
              <a:t>2024/10/29</a:t>
            </a:r>
            <a:endParaRPr kumimoji="1" lang="ja-JP" altLang="en-US" dirty="0">
              <a:latin typeface="Segoe UI Symbol" panose="020B0502040204020203" pitchFamily="34" charset="0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19D484C-F25C-8FE4-9801-8F43039125C7}"/>
              </a:ext>
            </a:extLst>
          </p:cNvPr>
          <p:cNvSpPr/>
          <p:nvPr/>
        </p:nvSpPr>
        <p:spPr>
          <a:xfrm>
            <a:off x="1911928" y="3396673"/>
            <a:ext cx="8525164" cy="646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01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4A21E-5EFB-7E6D-C35F-50DBE11C1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F2F564F3-D49F-6DA9-143B-4B2D96FA2335}"/>
              </a:ext>
            </a:extLst>
          </p:cNvPr>
          <p:cNvSpPr/>
          <p:nvPr/>
        </p:nvSpPr>
        <p:spPr>
          <a:xfrm>
            <a:off x="410762" y="606180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91AEF3CF-56D4-B972-A4F3-A69031DD3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977" y="62620"/>
            <a:ext cx="10532995" cy="598978"/>
          </a:xfrm>
        </p:spPr>
        <p:txBody>
          <a:bodyPr>
            <a:noAutofit/>
          </a:bodyPr>
          <a:lstStyle/>
          <a:p>
            <a:r>
              <a:rPr kumimoji="1" lang="ja-JP" altLang="en-US" sz="3200" b="1" dirty="0"/>
              <a:t>実験の流れ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1993E6CB-2280-DFF8-02BC-7BE4A07B2A9B}"/>
                  </a:ext>
                </a:extLst>
              </p:cNvPr>
              <p:cNvSpPr txBox="1"/>
              <p:nvPr/>
            </p:nvSpPr>
            <p:spPr>
              <a:xfrm>
                <a:off x="-27904" y="724806"/>
                <a:ext cx="5007677" cy="44012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400" dirty="0"/>
                  <a:t>三つのトポロジーで</a:t>
                </a:r>
                <a:r>
                  <a:rPr lang="ja-JP" altLang="en-US" sz="1400" b="1" dirty="0"/>
                  <a:t>（</a:t>
                </a:r>
                <a:r>
                  <a:rPr lang="en-US" altLang="ja-JP" sz="1400" b="1" dirty="0"/>
                  <a:t>chimera | Pegasus | zephyr</a:t>
                </a:r>
                <a:r>
                  <a:rPr lang="ja-JP" altLang="en-US" sz="1400" b="1" dirty="0"/>
                  <a:t>）</a:t>
                </a:r>
                <a:r>
                  <a:rPr lang="ja-JP" altLang="en-US" sz="1400" dirty="0"/>
                  <a:t>一つ選んで</a:t>
                </a:r>
                <a:endParaRPr lang="en-US" altLang="ja-JP" sz="1400" dirty="0"/>
              </a:p>
              <a:p>
                <a:endParaRPr lang="en-US" altLang="ja-JP" sz="1400" dirty="0"/>
              </a:p>
              <a:p>
                <a:r>
                  <a:rPr lang="ja-JP" altLang="en-US" sz="1400" dirty="0"/>
                  <a:t>四種類のグラフで</a:t>
                </a:r>
                <a:r>
                  <a:rPr lang="ja-JP" altLang="en-US" sz="1400" b="1" dirty="0"/>
                  <a:t>（ドロネー三角形 </a:t>
                </a:r>
                <a:r>
                  <a:rPr lang="en-US" altLang="ja-JP" sz="1400" b="1" dirty="0"/>
                  <a:t>| seg</a:t>
                </a:r>
                <a:r>
                  <a:rPr lang="ja-JP" altLang="en-US" sz="1400" b="1" dirty="0"/>
                  <a:t>グラフ </a:t>
                </a:r>
                <a:r>
                  <a:rPr lang="en-US" altLang="ja-JP" sz="1400" b="1" dirty="0"/>
                  <a:t>| </a:t>
                </a:r>
                <a:r>
                  <a:rPr lang="en-US" altLang="ja-JP" sz="1400" b="1" dirty="0" err="1"/>
                  <a:t>nei</a:t>
                </a:r>
                <a:r>
                  <a:rPr lang="ja-JP" altLang="en-US" sz="1400" b="1" dirty="0"/>
                  <a:t>グラフ </a:t>
                </a:r>
                <a:r>
                  <a:rPr lang="en-US" altLang="ja-JP" sz="1400" b="1" dirty="0"/>
                  <a:t>|  </a:t>
                </a:r>
                <a:r>
                  <a:rPr lang="ja-JP" altLang="en-US" sz="1400" b="1" dirty="0"/>
                  <a:t>完全グラフ）</a:t>
                </a:r>
                <a:r>
                  <a:rPr lang="ja-JP" altLang="en-US" sz="1400" dirty="0"/>
                  <a:t>一つ選んで</a:t>
                </a:r>
                <a:endParaRPr lang="en-US" altLang="ja-JP" sz="1400" dirty="0"/>
              </a:p>
              <a:p>
                <a:endParaRPr lang="en-US" altLang="ja-JP" sz="1400" dirty="0"/>
              </a:p>
              <a:p>
                <a:r>
                  <a:rPr lang="en-US" altLang="zh-CN" sz="1400" b="1" dirty="0"/>
                  <a:t>Random seed</a:t>
                </a:r>
                <a:r>
                  <a:rPr lang="ja-JP" altLang="en-US" sz="1400" dirty="0"/>
                  <a:t>を設定してから実験する</a:t>
                </a:r>
                <a:endParaRPr lang="en-US" altLang="ja-JP" sz="1400" dirty="0"/>
              </a:p>
              <a:p>
                <a:endParaRPr lang="en-US" altLang="zh-CN" sz="1400" dirty="0"/>
              </a:p>
              <a:p>
                <a14:m>
                  <m:oMath xmlns:m="http://schemas.openxmlformats.org/officeDocument/2006/math"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ja-JP" altLang="en-US" sz="1400" dirty="0"/>
                  <a:t>を増加することでトポロジーを拡大しつつ実験する</a:t>
                </a:r>
                <a:endParaRPr lang="en-US" altLang="ja-JP" sz="1400" dirty="0"/>
              </a:p>
              <a:p>
                <a:endParaRPr lang="en-US" altLang="zh-CN" sz="1400" dirty="0"/>
              </a:p>
              <a:p>
                <a:endParaRPr lang="en-US" altLang="zh-CN" sz="1400" dirty="0"/>
              </a:p>
              <a:p>
                <a:endParaRPr lang="en-US" altLang="zh-CN" sz="1400" dirty="0"/>
              </a:p>
              <a:p>
                <a:endParaRPr lang="en-US" altLang="zh-CN" sz="1400" dirty="0"/>
              </a:p>
              <a:p>
                <a:r>
                  <a:rPr lang="ja-JP" altLang="en-US" sz="1400" dirty="0"/>
                  <a:t>例えば：</a:t>
                </a:r>
                <a:endParaRPr lang="en-US" altLang="ja-JP" sz="1400" dirty="0"/>
              </a:p>
              <a:p>
                <a:r>
                  <a:rPr lang="ja-JP" altLang="en-US" sz="1400" b="1" dirty="0"/>
                  <a:t>ドロネー三角形のモデル</a:t>
                </a:r>
                <a:r>
                  <a:rPr lang="ja-JP" altLang="en-US" sz="1400" dirty="0"/>
                  <a:t>を</a:t>
                </a:r>
                <a:r>
                  <a:rPr lang="en-US" altLang="ja-JP" sz="1400" b="1" dirty="0"/>
                  <a:t>chimera</a:t>
                </a:r>
                <a:r>
                  <a:rPr lang="ja-JP" altLang="en-US" sz="1400" dirty="0"/>
                  <a:t>に埋め込み</a:t>
                </a:r>
                <a:endParaRPr lang="en-US" altLang="ja-JP" sz="1400" dirty="0"/>
              </a:p>
              <a:p>
                <a:endParaRPr lang="en-US" altLang="ja-JP" sz="1400" dirty="0"/>
              </a:p>
              <a:p>
                <a:r>
                  <a:rPr lang="ja-JP" altLang="en-US" sz="1400" dirty="0"/>
                  <a:t>埋め込みが成功するかを記録したファイル</a:t>
                </a:r>
                <a:endParaRPr lang="en-US" altLang="ja-JP" sz="1400" dirty="0"/>
              </a:p>
              <a:p>
                <a:r>
                  <a:rPr lang="ja-JP" altLang="en-US" sz="1400" dirty="0"/>
                  <a:t>の一部：</a:t>
                </a:r>
                <a:endParaRPr lang="en-US" altLang="ja-JP" sz="1400" dirty="0"/>
              </a:p>
              <a:p>
                <a:endParaRPr lang="en-US" altLang="zh-CN" sz="1400" dirty="0"/>
              </a:p>
              <a:p>
                <a:endParaRPr lang="zh-CN" altLang="en-US" sz="1400" dirty="0"/>
              </a:p>
            </p:txBody>
          </p:sp>
        </mc:Choice>
        <mc:Fallback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1993E6CB-2280-DFF8-02BC-7BE4A07B2A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7904" y="724806"/>
                <a:ext cx="5007677" cy="4401205"/>
              </a:xfrm>
              <a:prstGeom prst="rect">
                <a:avLst/>
              </a:prstGeom>
              <a:blipFill>
                <a:blip r:embed="rId2"/>
                <a:stretch>
                  <a:fillRect l="-365" t="-2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图片 8">
            <a:extLst>
              <a:ext uri="{FF2B5EF4-FFF2-40B4-BE49-F238E27FC236}">
                <a16:creationId xmlns:a16="http://schemas.microsoft.com/office/drawing/2014/main" id="{9743355E-837B-0D04-BFD8-E637A7F96E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944" y="1021637"/>
            <a:ext cx="3589638" cy="4979176"/>
          </a:xfrm>
          <a:prstGeom prst="rect">
            <a:avLst/>
          </a:prstGeom>
        </p:spPr>
      </p:pic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2B2E8000-2A7C-A15E-EA2A-240B139BFD47}"/>
              </a:ext>
            </a:extLst>
          </p:cNvPr>
          <p:cNvCxnSpPr/>
          <p:nvPr/>
        </p:nvCxnSpPr>
        <p:spPr>
          <a:xfrm>
            <a:off x="5832388" y="1126400"/>
            <a:ext cx="299033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7981EC62-5237-51F9-4BAB-81222629EB0C}"/>
              </a:ext>
            </a:extLst>
          </p:cNvPr>
          <p:cNvSpPr txBox="1"/>
          <p:nvPr/>
        </p:nvSpPr>
        <p:spPr>
          <a:xfrm>
            <a:off x="8927756" y="1021637"/>
            <a:ext cx="23871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現在</a:t>
            </a:r>
            <a:r>
              <a:rPr lang="en-US" altLang="zh-CN" sz="1400" dirty="0"/>
              <a:t>chimera</a:t>
            </a:r>
            <a:r>
              <a:rPr lang="ja-JP" altLang="en-US" sz="1400" dirty="0"/>
              <a:t>トポロジーの</a:t>
            </a:r>
            <a:r>
              <a:rPr lang="en-US" altLang="ja-JP" sz="1400" b="1" dirty="0"/>
              <a:t>m</a:t>
            </a:r>
            <a:endParaRPr lang="zh-CN" altLang="en-US" sz="1400" b="1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A55A6AD-20E0-A8C9-3FB6-7E3DA73F89A4}"/>
              </a:ext>
            </a:extLst>
          </p:cNvPr>
          <p:cNvSpPr txBox="1"/>
          <p:nvPr/>
        </p:nvSpPr>
        <p:spPr>
          <a:xfrm>
            <a:off x="8669882" y="1667643"/>
            <a:ext cx="334258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各行：</a:t>
            </a:r>
            <a:endParaRPr lang="en-US" altLang="ja-JP" sz="1400" dirty="0"/>
          </a:p>
          <a:p>
            <a:r>
              <a:rPr lang="ja-JP" altLang="en-US" sz="1400" dirty="0"/>
              <a:t>実験する</a:t>
            </a:r>
            <a:r>
              <a:rPr lang="en-US" altLang="ja-JP" sz="1400" dirty="0"/>
              <a:t>TSP</a:t>
            </a:r>
            <a:r>
              <a:rPr lang="ja-JP" altLang="en-US" sz="1400" dirty="0"/>
              <a:t>問題のサイズ（町の個数）</a:t>
            </a:r>
            <a:endParaRPr lang="en-US" altLang="ja-JP" sz="1400" dirty="0"/>
          </a:p>
          <a:p>
            <a:r>
              <a:rPr lang="ja-JP" altLang="en-US" sz="1400" dirty="0"/>
              <a:t>埋め込み結果</a:t>
            </a:r>
            <a:endParaRPr lang="en-US" altLang="ja-JP" sz="1400" dirty="0"/>
          </a:p>
          <a:p>
            <a:r>
              <a:rPr lang="en-US" altLang="ja-JP" sz="1400" dirty="0"/>
              <a:t>Random seed</a:t>
            </a:r>
            <a:r>
              <a:rPr lang="ja-JP" altLang="en-US" sz="1400" dirty="0"/>
              <a:t>の値（</a:t>
            </a:r>
            <a:r>
              <a:rPr lang="en-US" altLang="ja-JP" sz="1400" b="1" dirty="0"/>
              <a:t>1~10</a:t>
            </a:r>
            <a:r>
              <a:rPr lang="ja-JP" altLang="en-US" sz="1400" dirty="0"/>
              <a:t>）</a:t>
            </a:r>
            <a:endParaRPr lang="en-US" altLang="ja-JP" sz="1400" dirty="0"/>
          </a:p>
          <a:p>
            <a:r>
              <a:rPr lang="ja-JP" altLang="en-US" sz="1400" dirty="0"/>
              <a:t>実行時間</a:t>
            </a:r>
            <a:endParaRPr lang="zh-CN" altLang="en-US" sz="14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0104E72-4AC4-ADA7-B1F9-9E6E5C23A87E}"/>
              </a:ext>
            </a:extLst>
          </p:cNvPr>
          <p:cNvSpPr txBox="1"/>
          <p:nvPr/>
        </p:nvSpPr>
        <p:spPr>
          <a:xfrm>
            <a:off x="8580114" y="3101283"/>
            <a:ext cx="352211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dirty="0"/>
              <a:t>ある</a:t>
            </a:r>
            <a:r>
              <a:rPr lang="en-US" altLang="ja-JP" sz="1400" dirty="0"/>
              <a:t>random seed</a:t>
            </a:r>
            <a:r>
              <a:rPr lang="ja-JP" altLang="en-US" sz="1400" dirty="0"/>
              <a:t>での埋め込みが成功したら、問題のサイズを１拡大してから実験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dirty="0"/>
              <a:t>ある</a:t>
            </a:r>
            <a:r>
              <a:rPr lang="en-US" altLang="ja-JP" sz="1400" dirty="0"/>
              <a:t>random seed</a:t>
            </a:r>
            <a:r>
              <a:rPr lang="ja-JP" altLang="en-US" sz="1400" dirty="0"/>
              <a:t>での埋め込みが失敗したら、</a:t>
            </a:r>
            <a:r>
              <a:rPr lang="en-US" altLang="ja-JP" sz="1400" dirty="0"/>
              <a:t>random seed</a:t>
            </a:r>
            <a:r>
              <a:rPr lang="ja-JP" altLang="en-US" sz="1400" dirty="0"/>
              <a:t>を増加させてもう一回埋め込みする（総</a:t>
            </a:r>
            <a:r>
              <a:rPr lang="en-US" altLang="ja-JP" sz="1400" dirty="0"/>
              <a:t>10</a:t>
            </a:r>
            <a:r>
              <a:rPr lang="ja-JP" altLang="en-US" sz="1400" dirty="0"/>
              <a:t>回）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dirty="0"/>
              <a:t>総</a:t>
            </a:r>
            <a:r>
              <a:rPr lang="en-US" altLang="ja-JP" sz="1400" dirty="0"/>
              <a:t>10</a:t>
            </a:r>
            <a:r>
              <a:rPr lang="ja-JP" altLang="en-US" sz="1400" dirty="0"/>
              <a:t>回が全部失敗したら、トポロジーのサイズを１拡大してから実験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1400" dirty="0"/>
          </a:p>
          <a:p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dirty="0"/>
              <a:t>現在のトポロジーに埋め込みできる</a:t>
            </a:r>
            <a:endParaRPr lang="en-US" altLang="ja-JP" sz="1400" dirty="0"/>
          </a:p>
          <a:p>
            <a:r>
              <a:rPr lang="ja-JP" altLang="en-US" sz="1400" dirty="0"/>
              <a:t>最大のインスタンスを確定</a:t>
            </a:r>
            <a:endParaRPr lang="en-US" altLang="ja-JP" sz="1400" dirty="0"/>
          </a:p>
          <a:p>
            <a:endParaRPr lang="en-US" altLang="zh-CN" sz="1400" dirty="0"/>
          </a:p>
          <a:p>
            <a:r>
              <a:rPr lang="ja-JP" altLang="en-US" sz="1400" dirty="0"/>
              <a:t>例：ｍ</a:t>
            </a:r>
            <a:r>
              <a:rPr lang="en-US" altLang="ja-JP" sz="1400" dirty="0"/>
              <a:t>=17</a:t>
            </a:r>
            <a:r>
              <a:rPr lang="ja-JP" altLang="en-US" sz="1400" dirty="0"/>
              <a:t>の</a:t>
            </a:r>
            <a:r>
              <a:rPr lang="en-US" altLang="ja-JP" sz="1400" dirty="0"/>
              <a:t>chimera</a:t>
            </a:r>
            <a:r>
              <a:rPr lang="ja-JP" altLang="en-US" sz="1400" dirty="0"/>
              <a:t>は最大サイズが</a:t>
            </a:r>
            <a:r>
              <a:rPr lang="en-US" altLang="ja-JP" sz="1400" dirty="0"/>
              <a:t>9</a:t>
            </a:r>
            <a:r>
              <a:rPr lang="ja-JP" altLang="en-US" sz="1400" dirty="0"/>
              <a:t>の問題を埋め込みできる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80289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26F7C-2C56-B988-6165-AF98B2BBE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A421104B-905F-C4AC-BEB9-89900BFF055B}"/>
              </a:ext>
            </a:extLst>
          </p:cNvPr>
          <p:cNvSpPr/>
          <p:nvPr/>
        </p:nvSpPr>
        <p:spPr>
          <a:xfrm>
            <a:off x="410762" y="606180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33A969B1-ED75-2C85-ECE5-F9182D8FD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977" y="62620"/>
            <a:ext cx="10532995" cy="598978"/>
          </a:xfrm>
        </p:spPr>
        <p:txBody>
          <a:bodyPr>
            <a:noAutofit/>
          </a:bodyPr>
          <a:lstStyle/>
          <a:p>
            <a:r>
              <a:rPr kumimoji="1" lang="ja-JP" altLang="en-US" sz="3200" b="1" dirty="0"/>
              <a:t>実験の流れ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8A1E20-A973-403E-79B4-D8F840117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452" y="1885264"/>
            <a:ext cx="4066569" cy="336944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119F737-FA1C-BFD9-C89B-BCAAF1FA9F6F}"/>
              </a:ext>
            </a:extLst>
          </p:cNvPr>
          <p:cNvSpPr txBox="1"/>
          <p:nvPr/>
        </p:nvSpPr>
        <p:spPr>
          <a:xfrm>
            <a:off x="348977" y="1088765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偶然の失敗を回避できる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2100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E20A0-F67B-08EB-7E70-27AE6E20A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F0FA893C-0D87-5DEA-5E0A-6C39615F497A}"/>
              </a:ext>
            </a:extLst>
          </p:cNvPr>
          <p:cNvSpPr/>
          <p:nvPr/>
        </p:nvSpPr>
        <p:spPr>
          <a:xfrm>
            <a:off x="410762" y="788093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FB7ACCAE-8AD0-4D3E-3E16-25EDB051E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761" y="179668"/>
            <a:ext cx="10532995" cy="598978"/>
          </a:xfrm>
        </p:spPr>
        <p:txBody>
          <a:bodyPr>
            <a:noAutofit/>
          </a:bodyPr>
          <a:lstStyle/>
          <a:p>
            <a:r>
              <a:rPr kumimoji="1" lang="ja-JP" altLang="en-US" sz="3200" b="1" dirty="0"/>
              <a:t>実験の流れ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98FBBC8C-E740-5503-FD10-C91380A9BE1A}"/>
                  </a:ext>
                </a:extLst>
              </p:cNvPr>
              <p:cNvSpPr txBox="1"/>
              <p:nvPr/>
            </p:nvSpPr>
            <p:spPr>
              <a:xfrm>
                <a:off x="410761" y="970006"/>
                <a:ext cx="8124340" cy="45243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1600" dirty="0"/>
                  <a:t>三つのトポロジーで</a:t>
                </a:r>
                <a:r>
                  <a:rPr lang="ja-JP" altLang="en-US" sz="1600" b="1" dirty="0"/>
                  <a:t>（</a:t>
                </a:r>
                <a:r>
                  <a:rPr lang="en-US" altLang="ja-JP" sz="1600" b="1" dirty="0"/>
                  <a:t>chimera | Pegasus | zephyr</a:t>
                </a:r>
                <a:r>
                  <a:rPr lang="ja-JP" altLang="en-US" sz="1600" b="1" dirty="0"/>
                  <a:t>）</a:t>
                </a:r>
                <a:r>
                  <a:rPr lang="ja-JP" altLang="en-US" sz="1600" dirty="0"/>
                  <a:t>一つ選んで</a:t>
                </a:r>
                <a:endParaRPr lang="en-US" altLang="ja-JP" sz="1600" dirty="0"/>
              </a:p>
              <a:p>
                <a:endParaRPr lang="en-US" altLang="ja-JP" sz="1600" dirty="0"/>
              </a:p>
              <a:p>
                <a:r>
                  <a:rPr lang="ja-JP" altLang="en-US" sz="1600" dirty="0"/>
                  <a:t>四種類のグラフで</a:t>
                </a:r>
                <a:r>
                  <a:rPr lang="ja-JP" altLang="en-US" sz="1600" b="1" dirty="0"/>
                  <a:t>（ドロネー三角形 </a:t>
                </a:r>
                <a:r>
                  <a:rPr lang="en-US" altLang="ja-JP" sz="1600" b="1" dirty="0"/>
                  <a:t>| seg</a:t>
                </a:r>
                <a:r>
                  <a:rPr lang="ja-JP" altLang="en-US" sz="1600" b="1" dirty="0"/>
                  <a:t>グラフ </a:t>
                </a:r>
                <a:r>
                  <a:rPr lang="en-US" altLang="ja-JP" sz="1600" b="1" dirty="0"/>
                  <a:t>| </a:t>
                </a:r>
                <a:r>
                  <a:rPr lang="en-US" altLang="ja-JP" sz="1600" b="1" dirty="0" err="1"/>
                  <a:t>nei</a:t>
                </a:r>
                <a:r>
                  <a:rPr lang="ja-JP" altLang="en-US" sz="1600" b="1" dirty="0"/>
                  <a:t>グラフ </a:t>
                </a:r>
                <a:r>
                  <a:rPr lang="en-US" altLang="ja-JP" sz="1600" b="1" dirty="0"/>
                  <a:t>|  </a:t>
                </a:r>
                <a:r>
                  <a:rPr lang="ja-JP" altLang="en-US" sz="1600" b="1" dirty="0"/>
                  <a:t>完全グラフ）</a:t>
                </a:r>
                <a:r>
                  <a:rPr lang="ja-JP" altLang="en-US" sz="1600" dirty="0"/>
                  <a:t>一つ選んで</a:t>
                </a:r>
                <a:endParaRPr lang="en-US" altLang="ja-JP" sz="1600" dirty="0"/>
              </a:p>
              <a:p>
                <a:endParaRPr lang="en-US" altLang="zh-CN" sz="1600" dirty="0"/>
              </a:p>
              <a:p>
                <a14:m>
                  <m:oMath xmlns:m="http://schemas.openxmlformats.org/officeDocument/2006/math">
                    <m:r>
                      <a:rPr lang="en-US" altLang="ja-JP" sz="16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ja-JP" altLang="en-US" sz="1600" dirty="0"/>
                  <a:t>を増加することでトポロジーを拡大しつつ実験する</a:t>
                </a:r>
                <a:endParaRPr lang="en-US" altLang="ja-JP" sz="1600" dirty="0"/>
              </a:p>
              <a:p>
                <a:endParaRPr lang="en-US" altLang="zh-CN" sz="1600" dirty="0"/>
              </a:p>
              <a:p>
                <a:endParaRPr lang="en-US" altLang="zh-CN" sz="1600" dirty="0"/>
              </a:p>
              <a:p>
                <a:endParaRPr lang="en-US" altLang="zh-CN" sz="1600" dirty="0"/>
              </a:p>
              <a:p>
                <a:endParaRPr lang="en-US" altLang="zh-CN" sz="1600" dirty="0"/>
              </a:p>
              <a:p>
                <a:endParaRPr lang="en-US" altLang="zh-CN" sz="1600" dirty="0"/>
              </a:p>
              <a:p>
                <a:endParaRPr lang="en-US" altLang="zh-CN" sz="1600" dirty="0"/>
              </a:p>
              <a:p>
                <a:r>
                  <a:rPr lang="ja-JP" altLang="en-US" sz="1600" dirty="0"/>
                  <a:t>例えば：</a:t>
                </a:r>
                <a:endParaRPr lang="en-US" altLang="ja-JP" sz="1600" dirty="0"/>
              </a:p>
              <a:p>
                <a:r>
                  <a:rPr lang="ja-JP" altLang="en-US" sz="1600" b="1" dirty="0"/>
                  <a:t>ドロネー三角形</a:t>
                </a:r>
                <a:r>
                  <a:rPr lang="ja-JP" altLang="en-US" sz="1600" dirty="0"/>
                  <a:t>を</a:t>
                </a:r>
                <a:r>
                  <a:rPr lang="en-US" altLang="ja-JP" sz="1600" b="1" dirty="0"/>
                  <a:t>chimera</a:t>
                </a:r>
                <a:r>
                  <a:rPr lang="ja-JP" altLang="en-US" sz="1600" dirty="0"/>
                  <a:t>に埋め込み</a:t>
                </a:r>
                <a:endParaRPr lang="en-US" altLang="ja-JP" sz="1600" dirty="0"/>
              </a:p>
              <a:p>
                <a:endParaRPr lang="en-US" altLang="ja-JP" sz="1600" dirty="0"/>
              </a:p>
              <a:p>
                <a:r>
                  <a:rPr lang="ja-JP" altLang="en-US" sz="1600" dirty="0"/>
                  <a:t>埋め込みが成功するかを記録したファイル</a:t>
                </a:r>
                <a:endParaRPr lang="en-US" altLang="ja-JP" sz="1600" dirty="0"/>
              </a:p>
              <a:p>
                <a:r>
                  <a:rPr lang="ja-JP" altLang="en-US" sz="1600" dirty="0"/>
                  <a:t>の一部：</a:t>
                </a:r>
                <a:endParaRPr lang="en-US" altLang="ja-JP" sz="1600" dirty="0"/>
              </a:p>
              <a:p>
                <a:endParaRPr lang="en-US" altLang="zh-CN" sz="1600" dirty="0"/>
              </a:p>
              <a:p>
                <a:endParaRPr lang="zh-CN" altLang="en-US" sz="1600" dirty="0"/>
              </a:p>
            </p:txBody>
          </p:sp>
        </mc:Choice>
        <mc:Fallback xmlns=""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1993E6CB-2280-DFF8-02BC-7BE4A07B2A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761" y="970006"/>
                <a:ext cx="8124340" cy="4524315"/>
              </a:xfrm>
              <a:prstGeom prst="rect">
                <a:avLst/>
              </a:prstGeom>
              <a:blipFill>
                <a:blip r:embed="rId2"/>
                <a:stretch>
                  <a:fillRect l="-375" t="-4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BB7C8C91-A0B7-1ACA-55C2-D2962470E0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238" y="2441744"/>
            <a:ext cx="1355619" cy="4315139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D5524FF-8DDF-2F96-54BC-5F18FB0AD155}"/>
              </a:ext>
            </a:extLst>
          </p:cNvPr>
          <p:cNvCxnSpPr>
            <a:cxnSpLocks/>
          </p:cNvCxnSpPr>
          <p:nvPr/>
        </p:nvCxnSpPr>
        <p:spPr>
          <a:xfrm>
            <a:off x="6180438" y="2570205"/>
            <a:ext cx="1524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B139B8A8-E70A-6A27-3AD2-78F1C16A84F1}"/>
              </a:ext>
            </a:extLst>
          </p:cNvPr>
          <p:cNvSpPr txBox="1"/>
          <p:nvPr/>
        </p:nvSpPr>
        <p:spPr>
          <a:xfrm>
            <a:off x="7704438" y="2385539"/>
            <a:ext cx="3841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現在</a:t>
            </a:r>
            <a:r>
              <a:rPr lang="en-US" altLang="zh-CN" dirty="0"/>
              <a:t>m</a:t>
            </a:r>
            <a:r>
              <a:rPr lang="ja-JP" altLang="en-US" dirty="0"/>
              <a:t>の値（トポロジーのサイズ）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07654A2-0D22-29AD-460C-00CEFA40A825}"/>
              </a:ext>
            </a:extLst>
          </p:cNvPr>
          <p:cNvSpPr txBox="1"/>
          <p:nvPr/>
        </p:nvSpPr>
        <p:spPr>
          <a:xfrm>
            <a:off x="6714214" y="3249615"/>
            <a:ext cx="5497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各行：</a:t>
            </a:r>
            <a:endParaRPr lang="en-US" altLang="ja-JP" sz="1400" dirty="0"/>
          </a:p>
          <a:p>
            <a:r>
              <a:rPr lang="ja-JP" altLang="en-US" sz="1400" dirty="0"/>
              <a:t>対応する</a:t>
            </a:r>
            <a:r>
              <a:rPr lang="en-US" altLang="ja-JP" sz="1400" dirty="0"/>
              <a:t>TSP</a:t>
            </a:r>
            <a:r>
              <a:rPr lang="ja-JP" altLang="en-US" sz="1400" dirty="0"/>
              <a:t>問題のサイズ（町の個数）、埋め込み結果、実行時間</a:t>
            </a:r>
            <a:endParaRPr lang="zh-CN" altLang="en-US" sz="14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F1035B4-D0B7-CC6C-EABF-7477379901F4}"/>
              </a:ext>
            </a:extLst>
          </p:cNvPr>
          <p:cNvSpPr txBox="1"/>
          <p:nvPr/>
        </p:nvSpPr>
        <p:spPr>
          <a:xfrm>
            <a:off x="6881785" y="4361764"/>
            <a:ext cx="41665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ある埋め込みが失敗したら</a:t>
            </a:r>
            <a:endParaRPr lang="en-US" altLang="ja-JP" dirty="0"/>
          </a:p>
          <a:p>
            <a:r>
              <a:rPr lang="ja-JP" altLang="en-US" dirty="0"/>
              <a:t>ｍを１増加させて</a:t>
            </a:r>
            <a:endParaRPr lang="en-US" altLang="ja-JP" dirty="0"/>
          </a:p>
          <a:p>
            <a:r>
              <a:rPr lang="ja-JP" altLang="en-US" dirty="0"/>
              <a:t>もう一回埋め込みする</a:t>
            </a:r>
            <a:endParaRPr lang="en-US" altLang="ja-JP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現在のトポロジーに埋め込みできる</a:t>
            </a:r>
            <a:endParaRPr lang="en-US" altLang="ja-JP" dirty="0"/>
          </a:p>
          <a:p>
            <a:r>
              <a:rPr lang="ja-JP" altLang="en-US" dirty="0"/>
              <a:t>最大のインスタンスを確定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9431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F376B-8844-650D-3625-F3E997367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0AB723A8-D40F-FA68-C83C-775842B141D5}"/>
              </a:ext>
            </a:extLst>
          </p:cNvPr>
          <p:cNvSpPr/>
          <p:nvPr/>
        </p:nvSpPr>
        <p:spPr>
          <a:xfrm>
            <a:off x="454011" y="730511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096961BF-1B44-ED5D-F3A0-2F92B8886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11" y="99162"/>
            <a:ext cx="10532995" cy="598978"/>
          </a:xfrm>
        </p:spPr>
        <p:txBody>
          <a:bodyPr>
            <a:noAutofit/>
          </a:bodyPr>
          <a:lstStyle/>
          <a:p>
            <a:r>
              <a:rPr kumimoji="1" lang="en-US" altLang="zh-CN" sz="3200" b="1" dirty="0"/>
              <a:t>Chimera</a:t>
            </a:r>
            <a:r>
              <a:rPr kumimoji="1" lang="ja-JP" altLang="en-US" sz="3200" b="1" dirty="0"/>
              <a:t>の実験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FB3545BE-69E0-E717-9420-5EE58561604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21492113"/>
                  </p:ext>
                </p:extLst>
              </p:nvPr>
            </p:nvGraphicFramePr>
            <p:xfrm>
              <a:off x="7321316" y="1171099"/>
              <a:ext cx="3849192" cy="109506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24596">
                      <a:extLst>
                        <a:ext uri="{9D8B030D-6E8A-4147-A177-3AD203B41FA5}">
                          <a16:colId xmlns:a16="http://schemas.microsoft.com/office/drawing/2014/main" val="1287656801"/>
                        </a:ext>
                      </a:extLst>
                    </a:gridCol>
                    <a:gridCol w="1924596">
                      <a:extLst>
                        <a:ext uri="{9D8B030D-6E8A-4147-A177-3AD203B41FA5}">
                          <a16:colId xmlns:a16="http://schemas.microsoft.com/office/drawing/2014/main" val="1963902682"/>
                        </a:ext>
                      </a:extLst>
                    </a:gridCol>
                  </a:tblGrid>
                  <a:tr h="519087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ja-JP" sz="1400" dirty="0"/>
                            <a:t>Chimera</a:t>
                          </a:r>
                          <a:r>
                            <a:rPr lang="zh-CN" altLang="en-US" sz="1400" dirty="0"/>
                            <a:t>（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1400" b="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sz="1400" b="0" i="1" dirty="0" smtClean="0">
                                  <a:latin typeface="Cambria Math" panose="02040503050406030204" pitchFamily="18" charset="0"/>
                                </a:rPr>
                                <m:t>=16</m:t>
                              </m:r>
                            </m:oMath>
                          </a14:m>
                          <a:r>
                            <a:rPr lang="zh-CN" altLang="en-US" sz="1400" dirty="0"/>
                            <a:t>）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68320107"/>
                      </a:ext>
                    </a:extLst>
                  </a:tr>
                  <a:tr h="57597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1400" dirty="0"/>
                            <a:t>利用できる量子</a:t>
                          </a:r>
                          <a:endParaRPr lang="en-US" altLang="ja-JP" sz="1400" dirty="0"/>
                        </a:p>
                        <a:p>
                          <a:pPr algn="ctr"/>
                          <a:r>
                            <a:rPr lang="ja-JP" altLang="en-US" sz="1400" dirty="0"/>
                            <a:t>ビット数</a:t>
                          </a:r>
                          <a:endParaRPr lang="zh-CN" alt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ja-JP" sz="1800" b="0" i="1" smtClean="0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  <m:sSup>
                                <m:sSupPr>
                                  <m:ctrlPr>
                                    <a:rPr lang="en-US" altLang="ja-JP" sz="1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8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en-US" altLang="ja-JP" sz="1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zh-CN" sz="1800" dirty="0"/>
                            <a:t> </a:t>
                          </a:r>
                          <a:endParaRPr lang="zh-CN" altLang="en-US" sz="18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7894306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FB3545BE-69E0-E717-9420-5EE58561604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21492113"/>
                  </p:ext>
                </p:extLst>
              </p:nvPr>
            </p:nvGraphicFramePr>
            <p:xfrm>
              <a:off x="7321316" y="1171099"/>
              <a:ext cx="3849192" cy="109506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24596">
                      <a:extLst>
                        <a:ext uri="{9D8B030D-6E8A-4147-A177-3AD203B41FA5}">
                          <a16:colId xmlns:a16="http://schemas.microsoft.com/office/drawing/2014/main" val="1287656801"/>
                        </a:ext>
                      </a:extLst>
                    </a:gridCol>
                    <a:gridCol w="1924596">
                      <a:extLst>
                        <a:ext uri="{9D8B030D-6E8A-4147-A177-3AD203B41FA5}">
                          <a16:colId xmlns:a16="http://schemas.microsoft.com/office/drawing/2014/main" val="1963902682"/>
                        </a:ext>
                      </a:extLst>
                    </a:gridCol>
                  </a:tblGrid>
                  <a:tr h="519087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633" t="-1176" r="-1266" b="-11882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8320107"/>
                      </a:ext>
                    </a:extLst>
                  </a:tr>
                  <a:tr h="57597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1400" dirty="0"/>
                            <a:t>利用できる量子</a:t>
                          </a:r>
                          <a:endParaRPr lang="en-US" altLang="ja-JP" sz="1400" dirty="0"/>
                        </a:p>
                        <a:p>
                          <a:pPr algn="ctr"/>
                          <a:r>
                            <a:rPr lang="ja-JP" altLang="en-US" sz="1400" dirty="0"/>
                            <a:t>ビット数</a:t>
                          </a:r>
                          <a:endParaRPr lang="zh-CN" alt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633" t="-90526" r="-1266" b="-63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8943062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ABE83D10-A373-CB2A-290F-BFF735BE57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803209"/>
              </p:ext>
            </p:extLst>
          </p:nvPr>
        </p:nvGraphicFramePr>
        <p:xfrm>
          <a:off x="454011" y="889686"/>
          <a:ext cx="5903785" cy="55899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80757">
                  <a:extLst>
                    <a:ext uri="{9D8B030D-6E8A-4147-A177-3AD203B41FA5}">
                      <a16:colId xmlns:a16="http://schemas.microsoft.com/office/drawing/2014/main" val="2362013853"/>
                    </a:ext>
                  </a:extLst>
                </a:gridCol>
                <a:gridCol w="1180757">
                  <a:extLst>
                    <a:ext uri="{9D8B030D-6E8A-4147-A177-3AD203B41FA5}">
                      <a16:colId xmlns:a16="http://schemas.microsoft.com/office/drawing/2014/main" val="2036201103"/>
                    </a:ext>
                  </a:extLst>
                </a:gridCol>
                <a:gridCol w="1180757">
                  <a:extLst>
                    <a:ext uri="{9D8B030D-6E8A-4147-A177-3AD203B41FA5}">
                      <a16:colId xmlns:a16="http://schemas.microsoft.com/office/drawing/2014/main" val="3784405607"/>
                    </a:ext>
                  </a:extLst>
                </a:gridCol>
                <a:gridCol w="1180757">
                  <a:extLst>
                    <a:ext uri="{9D8B030D-6E8A-4147-A177-3AD203B41FA5}">
                      <a16:colId xmlns:a16="http://schemas.microsoft.com/office/drawing/2014/main" val="3817131084"/>
                    </a:ext>
                  </a:extLst>
                </a:gridCol>
                <a:gridCol w="1180757">
                  <a:extLst>
                    <a:ext uri="{9D8B030D-6E8A-4147-A177-3AD203B41FA5}">
                      <a16:colId xmlns:a16="http://schemas.microsoft.com/office/drawing/2014/main" val="2275110954"/>
                    </a:ext>
                  </a:extLst>
                </a:gridCol>
              </a:tblGrid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 dirty="0">
                          <a:effectLst/>
                        </a:rPr>
                        <a:t>m</a:t>
                      </a:r>
                      <a:r>
                        <a:rPr lang="ja-JP" altLang="en-US" sz="1200" u="none" strike="noStrike" dirty="0">
                          <a:effectLst/>
                        </a:rPr>
                        <a:t>の値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ja-JP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ドロネー三角形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Seg</a:t>
                      </a:r>
                      <a:r>
                        <a:rPr lang="ja-JP" altLang="en-US" sz="1200" u="none" strike="noStrike" dirty="0">
                          <a:effectLst/>
                        </a:rPr>
                        <a:t>グラフ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 err="1">
                          <a:effectLst/>
                        </a:rPr>
                        <a:t>Nei</a:t>
                      </a:r>
                      <a:r>
                        <a:rPr lang="ja-JP" altLang="en-US" sz="1200" u="none" strike="noStrike" dirty="0">
                          <a:effectLst/>
                        </a:rPr>
                        <a:t>グラフ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ja-JP" altLang="en-US" sz="1200" u="none" strike="noStrike" dirty="0">
                          <a:effectLst/>
                        </a:rPr>
                        <a:t>完全グラフ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7547486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16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49975955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93547181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2596420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28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12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83745185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34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13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4895625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36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07351894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46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88698888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50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14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52268101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63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16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16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12303292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74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17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17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74340685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86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2282495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91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18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46353437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105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19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19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72270031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116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22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20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20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20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78896305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138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21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21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99916642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170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24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23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02492118"/>
                  </a:ext>
                </a:extLst>
              </a:tr>
              <a:tr h="310553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173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25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>
                          <a:effectLst/>
                        </a:rPr>
                        <a:t>23</a:t>
                      </a:r>
                      <a:endParaRPr lang="en-US" altLang="zh-CN" sz="1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u="none" strike="noStrike" dirty="0">
                          <a:effectLst/>
                        </a:rPr>
                        <a:t>23</a:t>
                      </a:r>
                      <a:endParaRPr lang="en-US" altLang="zh-CN" sz="1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88136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0669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2A25FD-79D6-28E7-97B6-5DFF6F1E5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480AB41F-32E6-B3F5-C43D-C98A91312B72}"/>
              </a:ext>
            </a:extLst>
          </p:cNvPr>
          <p:cNvSpPr/>
          <p:nvPr/>
        </p:nvSpPr>
        <p:spPr>
          <a:xfrm>
            <a:off x="454011" y="730511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42426AE8-A77B-8B0B-982B-7EBED8CBF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11" y="99162"/>
            <a:ext cx="10532995" cy="598978"/>
          </a:xfrm>
        </p:spPr>
        <p:txBody>
          <a:bodyPr>
            <a:noAutofit/>
          </a:bodyPr>
          <a:lstStyle/>
          <a:p>
            <a:r>
              <a:rPr kumimoji="1" lang="en-US" altLang="ja-JP" sz="3200" b="1" dirty="0"/>
              <a:t>Pegasus</a:t>
            </a:r>
            <a:r>
              <a:rPr kumimoji="1" lang="ja-JP" altLang="en-US" sz="3200" b="1" dirty="0"/>
              <a:t>の実験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表格 1">
                <a:extLst>
                  <a:ext uri="{FF2B5EF4-FFF2-40B4-BE49-F238E27FC236}">
                    <a16:creationId xmlns:a16="http://schemas.microsoft.com/office/drawing/2014/main" id="{4F630D58-608A-85F2-A35A-CFCF4B24064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94997243"/>
                  </p:ext>
                </p:extLst>
              </p:nvPr>
            </p:nvGraphicFramePr>
            <p:xfrm>
              <a:off x="7196881" y="985553"/>
              <a:ext cx="4541108" cy="131917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70554">
                      <a:extLst>
                        <a:ext uri="{9D8B030D-6E8A-4147-A177-3AD203B41FA5}">
                          <a16:colId xmlns:a16="http://schemas.microsoft.com/office/drawing/2014/main" val="2205260225"/>
                        </a:ext>
                      </a:extLst>
                    </a:gridCol>
                    <a:gridCol w="2270554">
                      <a:extLst>
                        <a:ext uri="{9D8B030D-6E8A-4147-A177-3AD203B41FA5}">
                          <a16:colId xmlns:a16="http://schemas.microsoft.com/office/drawing/2014/main" val="1765912538"/>
                        </a:ext>
                      </a:extLst>
                    </a:gridCol>
                  </a:tblGrid>
                  <a:tr h="613372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ja-JP" sz="1600" dirty="0"/>
                            <a:t>Pegasus</a:t>
                          </a:r>
                          <a:r>
                            <a:rPr lang="zh-CN" altLang="en-US" sz="1600" dirty="0"/>
                            <a:t>（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=16</m:t>
                              </m:r>
                            </m:oMath>
                          </a14:m>
                          <a:r>
                            <a:rPr lang="zh-CN" altLang="en-US" sz="1600" dirty="0"/>
                            <a:t>）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67345890"/>
                      </a:ext>
                    </a:extLst>
                  </a:tr>
                  <a:tr h="70579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1600" dirty="0"/>
                            <a:t>利用できる量子</a:t>
                          </a:r>
                          <a:endParaRPr lang="en-US" altLang="ja-JP" sz="1600" dirty="0"/>
                        </a:p>
                        <a:p>
                          <a:pPr algn="ctr"/>
                          <a:r>
                            <a:rPr lang="ja-JP" altLang="en-US" sz="1600" dirty="0"/>
                            <a:t>ビット数</a:t>
                          </a:r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8(3</m:t>
                              </m:r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−1)(</m:t>
                              </m:r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−1)</m:t>
                              </m:r>
                            </m:oMath>
                          </a14:m>
                          <a:r>
                            <a:rPr lang="en-US" altLang="zh-CN" sz="1600" dirty="0"/>
                            <a:t> </a:t>
                          </a:r>
                          <a:endParaRPr lang="zh-CN" altLang="en-US" sz="16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0751455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表格 1">
                <a:extLst>
                  <a:ext uri="{FF2B5EF4-FFF2-40B4-BE49-F238E27FC236}">
                    <a16:creationId xmlns:a16="http://schemas.microsoft.com/office/drawing/2014/main" id="{4F630D58-608A-85F2-A35A-CFCF4B24064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94997243"/>
                  </p:ext>
                </p:extLst>
              </p:nvPr>
            </p:nvGraphicFramePr>
            <p:xfrm>
              <a:off x="7196881" y="985553"/>
              <a:ext cx="4541108" cy="131917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270554">
                      <a:extLst>
                        <a:ext uri="{9D8B030D-6E8A-4147-A177-3AD203B41FA5}">
                          <a16:colId xmlns:a16="http://schemas.microsoft.com/office/drawing/2014/main" val="2205260225"/>
                        </a:ext>
                      </a:extLst>
                    </a:gridCol>
                    <a:gridCol w="2270554">
                      <a:extLst>
                        <a:ext uri="{9D8B030D-6E8A-4147-A177-3AD203B41FA5}">
                          <a16:colId xmlns:a16="http://schemas.microsoft.com/office/drawing/2014/main" val="1765912538"/>
                        </a:ext>
                      </a:extLst>
                    </a:gridCol>
                  </a:tblGrid>
                  <a:tr h="613372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268" t="-990" r="-1072" b="-1178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67345890"/>
                      </a:ext>
                    </a:extLst>
                  </a:tr>
                  <a:tr h="70579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1600" dirty="0"/>
                            <a:t>利用できる量子</a:t>
                          </a:r>
                          <a:endParaRPr lang="en-US" altLang="ja-JP" sz="1600" dirty="0"/>
                        </a:p>
                        <a:p>
                          <a:pPr algn="ctr"/>
                          <a:r>
                            <a:rPr lang="ja-JP" altLang="en-US" sz="1600" dirty="0"/>
                            <a:t>ビット数</a:t>
                          </a:r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268" t="-87179" r="-1072" b="-170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07514551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D18CE9FE-88AD-FA64-E530-B3957C64F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236587"/>
              </p:ext>
            </p:extLst>
          </p:nvPr>
        </p:nvGraphicFramePr>
        <p:xfrm>
          <a:off x="454011" y="1040971"/>
          <a:ext cx="5736725" cy="52856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47345">
                  <a:extLst>
                    <a:ext uri="{9D8B030D-6E8A-4147-A177-3AD203B41FA5}">
                      <a16:colId xmlns:a16="http://schemas.microsoft.com/office/drawing/2014/main" val="4051879806"/>
                    </a:ext>
                  </a:extLst>
                </a:gridCol>
                <a:gridCol w="1147345">
                  <a:extLst>
                    <a:ext uri="{9D8B030D-6E8A-4147-A177-3AD203B41FA5}">
                      <a16:colId xmlns:a16="http://schemas.microsoft.com/office/drawing/2014/main" val="3233058470"/>
                    </a:ext>
                  </a:extLst>
                </a:gridCol>
                <a:gridCol w="1147345">
                  <a:extLst>
                    <a:ext uri="{9D8B030D-6E8A-4147-A177-3AD203B41FA5}">
                      <a16:colId xmlns:a16="http://schemas.microsoft.com/office/drawing/2014/main" val="3309372112"/>
                    </a:ext>
                  </a:extLst>
                </a:gridCol>
                <a:gridCol w="1147345">
                  <a:extLst>
                    <a:ext uri="{9D8B030D-6E8A-4147-A177-3AD203B41FA5}">
                      <a16:colId xmlns:a16="http://schemas.microsoft.com/office/drawing/2014/main" val="1211697899"/>
                    </a:ext>
                  </a:extLst>
                </a:gridCol>
                <a:gridCol w="1147345">
                  <a:extLst>
                    <a:ext uri="{9D8B030D-6E8A-4147-A177-3AD203B41FA5}">
                      <a16:colId xmlns:a16="http://schemas.microsoft.com/office/drawing/2014/main" val="3328352299"/>
                    </a:ext>
                  </a:extLst>
                </a:gridCol>
              </a:tblGrid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100" u="none" strike="noStrike" dirty="0">
                          <a:effectLst/>
                        </a:rPr>
                        <a:t>m</a:t>
                      </a:r>
                      <a:r>
                        <a:rPr lang="ja-JP" altLang="en-US" sz="1100" u="none" strike="noStrike" dirty="0">
                          <a:effectLst/>
                        </a:rPr>
                        <a:t>の値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ja-JP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ドロネー三角形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Seg</a:t>
                      </a:r>
                      <a:r>
                        <a:rPr lang="ja-JP" altLang="en-US" sz="1200" u="none" strike="noStrike" dirty="0">
                          <a:effectLst/>
                        </a:rPr>
                        <a:t>グラフ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 err="1">
                          <a:effectLst/>
                        </a:rPr>
                        <a:t>Nei</a:t>
                      </a:r>
                      <a:r>
                        <a:rPr lang="ja-JP" altLang="en-US" sz="1200" u="none" strike="noStrike" dirty="0">
                          <a:effectLst/>
                        </a:rPr>
                        <a:t>グラフ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ja-JP" altLang="en-US" sz="1200" u="none" strike="noStrike" dirty="0">
                          <a:effectLst/>
                        </a:rPr>
                        <a:t>完全グラフ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611473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16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14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14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72280283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17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95352637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20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17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1405512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17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17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17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352822776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26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19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94795350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30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20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08538886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34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21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20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19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41814430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39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20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20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20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04847958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51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23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61577585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54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23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22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53901222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59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23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23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73394887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68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27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25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24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65472147"/>
                  </a:ext>
                </a:extLst>
              </a:tr>
              <a:tr h="377549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85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28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>
                          <a:effectLst/>
                        </a:rPr>
                        <a:t>26</a:t>
                      </a:r>
                      <a:endParaRPr lang="en-US" altLang="zh-CN" sz="18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>
                          <a:effectLst/>
                        </a:rPr>
                        <a:t>25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006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1750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E24C6E-3C32-854B-B86C-F3E6EE641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0704A80F-271D-FF91-F5B9-C1CBC66BC5B4}"/>
              </a:ext>
            </a:extLst>
          </p:cNvPr>
          <p:cNvSpPr/>
          <p:nvPr/>
        </p:nvSpPr>
        <p:spPr>
          <a:xfrm>
            <a:off x="454011" y="730511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CE41B3C9-D91D-0F1C-2EE4-7A2FCE085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11" y="99162"/>
            <a:ext cx="10532995" cy="598978"/>
          </a:xfrm>
        </p:spPr>
        <p:txBody>
          <a:bodyPr>
            <a:noAutofit/>
          </a:bodyPr>
          <a:lstStyle/>
          <a:p>
            <a:r>
              <a:rPr kumimoji="1" lang="en-US" altLang="zh-CN" sz="3200" b="1" dirty="0"/>
              <a:t>zephyr</a:t>
            </a:r>
            <a:r>
              <a:rPr kumimoji="1" lang="ja-JP" altLang="en-US" sz="3200" b="1" dirty="0"/>
              <a:t>の実験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88F166C2-C453-EA2E-C096-8163532C66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412485"/>
              </p:ext>
            </p:extLst>
          </p:nvPr>
        </p:nvGraphicFramePr>
        <p:xfrm>
          <a:off x="63026" y="1015528"/>
          <a:ext cx="6298955" cy="53098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59791">
                  <a:extLst>
                    <a:ext uri="{9D8B030D-6E8A-4147-A177-3AD203B41FA5}">
                      <a16:colId xmlns:a16="http://schemas.microsoft.com/office/drawing/2014/main" val="3047714197"/>
                    </a:ext>
                  </a:extLst>
                </a:gridCol>
                <a:gridCol w="1259791">
                  <a:extLst>
                    <a:ext uri="{9D8B030D-6E8A-4147-A177-3AD203B41FA5}">
                      <a16:colId xmlns:a16="http://schemas.microsoft.com/office/drawing/2014/main" val="964682185"/>
                    </a:ext>
                  </a:extLst>
                </a:gridCol>
                <a:gridCol w="1259791">
                  <a:extLst>
                    <a:ext uri="{9D8B030D-6E8A-4147-A177-3AD203B41FA5}">
                      <a16:colId xmlns:a16="http://schemas.microsoft.com/office/drawing/2014/main" val="2777620497"/>
                    </a:ext>
                  </a:extLst>
                </a:gridCol>
                <a:gridCol w="1259791">
                  <a:extLst>
                    <a:ext uri="{9D8B030D-6E8A-4147-A177-3AD203B41FA5}">
                      <a16:colId xmlns:a16="http://schemas.microsoft.com/office/drawing/2014/main" val="1529233666"/>
                    </a:ext>
                  </a:extLst>
                </a:gridCol>
                <a:gridCol w="1259791">
                  <a:extLst>
                    <a:ext uri="{9D8B030D-6E8A-4147-A177-3AD203B41FA5}">
                      <a16:colId xmlns:a16="http://schemas.microsoft.com/office/drawing/2014/main" val="286372952"/>
                    </a:ext>
                  </a:extLst>
                </a:gridCol>
              </a:tblGrid>
              <a:tr h="65672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200" u="none" strike="noStrike" dirty="0">
                          <a:effectLst/>
                        </a:rPr>
                        <a:t>m</a:t>
                      </a:r>
                      <a:r>
                        <a:rPr lang="ja-JP" altLang="en-US" sz="1200" u="none" strike="noStrike" dirty="0">
                          <a:effectLst/>
                        </a:rPr>
                        <a:t>の値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ja-JP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ドロネー三角形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Seg</a:t>
                      </a:r>
                      <a:r>
                        <a:rPr lang="ja-JP" altLang="en-US" sz="1400" u="none" strike="noStrike" dirty="0">
                          <a:effectLst/>
                        </a:rPr>
                        <a:t>グラフ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Nei</a:t>
                      </a:r>
                      <a:r>
                        <a:rPr lang="ja-JP" altLang="en-US" sz="1400" u="none" strike="noStrike" dirty="0">
                          <a:effectLst/>
                        </a:rPr>
                        <a:t>グラフ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ja-JP" altLang="en-US" sz="1400" u="none" strike="noStrike" dirty="0">
                          <a:effectLst/>
                        </a:rPr>
                        <a:t>完全グラフ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8897016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15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08481515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17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07505269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20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19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014619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22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19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19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19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41270581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26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19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19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20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26957209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31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67803109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34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88804129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38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24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22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60403638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45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23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95560316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52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24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07713834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63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26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21285468"/>
                  </a:ext>
                </a:extLst>
              </a:tr>
              <a:tr h="387761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67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28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>
                          <a:effectLst/>
                        </a:rPr>
                        <a:t>25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000" u="none" strike="noStrike" dirty="0">
                          <a:effectLst/>
                        </a:rPr>
                        <a:t>26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0256121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表格 4">
                <a:extLst>
                  <a:ext uri="{FF2B5EF4-FFF2-40B4-BE49-F238E27FC236}">
                    <a16:creationId xmlns:a16="http://schemas.microsoft.com/office/drawing/2014/main" id="{18265B45-1043-71B8-64DF-3689FEE685D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60993439"/>
                  </p:ext>
                </p:extLst>
              </p:nvPr>
            </p:nvGraphicFramePr>
            <p:xfrm>
              <a:off x="8023021" y="958680"/>
              <a:ext cx="3714968" cy="138891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57484">
                      <a:extLst>
                        <a:ext uri="{9D8B030D-6E8A-4147-A177-3AD203B41FA5}">
                          <a16:colId xmlns:a16="http://schemas.microsoft.com/office/drawing/2014/main" val="1287656801"/>
                        </a:ext>
                      </a:extLst>
                    </a:gridCol>
                    <a:gridCol w="1857484">
                      <a:extLst>
                        <a:ext uri="{9D8B030D-6E8A-4147-A177-3AD203B41FA5}">
                          <a16:colId xmlns:a16="http://schemas.microsoft.com/office/drawing/2014/main" val="3754072587"/>
                        </a:ext>
                      </a:extLst>
                    </a:gridCol>
                  </a:tblGrid>
                  <a:tr h="654371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Zephyr</a:t>
                          </a:r>
                          <a:r>
                            <a:rPr lang="zh-CN" altLang="en-US" sz="1600" dirty="0"/>
                            <a:t>（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=15</m:t>
                              </m:r>
                            </m:oMath>
                          </a14:m>
                          <a:r>
                            <a:rPr lang="zh-CN" altLang="en-US" sz="1600" dirty="0"/>
                            <a:t>）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68320107"/>
                      </a:ext>
                    </a:extLst>
                  </a:tr>
                  <a:tr h="73454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1600" dirty="0"/>
                            <a:t>利用できる量子</a:t>
                          </a:r>
                          <a:endParaRPr lang="en-US" altLang="ja-JP" sz="1600" dirty="0"/>
                        </a:p>
                        <a:p>
                          <a:pPr algn="ctr"/>
                          <a:r>
                            <a:rPr lang="ja-JP" altLang="en-US" sz="1600" dirty="0"/>
                            <a:t>ビット数</a:t>
                          </a:r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32</m:t>
                              </m:r>
                              <m:sSup>
                                <m:sSupPr>
                                  <m:ctrlPr>
                                    <a:rPr lang="en-US" altLang="zh-CN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en-US" altLang="zh-CN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+16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zh-CN" altLang="en-US" sz="1600" dirty="0"/>
                            <a:t> 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7894306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表格 4">
                <a:extLst>
                  <a:ext uri="{FF2B5EF4-FFF2-40B4-BE49-F238E27FC236}">
                    <a16:creationId xmlns:a16="http://schemas.microsoft.com/office/drawing/2014/main" id="{18265B45-1043-71B8-64DF-3689FEE685D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60993439"/>
                  </p:ext>
                </p:extLst>
              </p:nvPr>
            </p:nvGraphicFramePr>
            <p:xfrm>
              <a:off x="8023021" y="958680"/>
              <a:ext cx="3714968" cy="138891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57484">
                      <a:extLst>
                        <a:ext uri="{9D8B030D-6E8A-4147-A177-3AD203B41FA5}">
                          <a16:colId xmlns:a16="http://schemas.microsoft.com/office/drawing/2014/main" val="1287656801"/>
                        </a:ext>
                      </a:extLst>
                    </a:gridCol>
                    <a:gridCol w="1857484">
                      <a:extLst>
                        <a:ext uri="{9D8B030D-6E8A-4147-A177-3AD203B41FA5}">
                          <a16:colId xmlns:a16="http://schemas.microsoft.com/office/drawing/2014/main" val="3754072587"/>
                        </a:ext>
                      </a:extLst>
                    </a:gridCol>
                  </a:tblGrid>
                  <a:tr h="654371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28" t="-926" r="-1311" b="-11388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8320107"/>
                      </a:ext>
                    </a:extLst>
                  </a:tr>
                  <a:tr h="73454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1600" dirty="0"/>
                            <a:t>利用できる量子</a:t>
                          </a:r>
                          <a:endParaRPr lang="en-US" altLang="ja-JP" sz="1600" dirty="0"/>
                        </a:p>
                        <a:p>
                          <a:pPr algn="ctr"/>
                          <a:r>
                            <a:rPr lang="ja-JP" altLang="en-US" sz="1600" dirty="0"/>
                            <a:t>ビット数</a:t>
                          </a:r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328" t="-90083" r="-1311" b="-165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894306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74B30BCC-3909-66BF-DC00-C451F4B3087A}"/>
              </a:ext>
            </a:extLst>
          </p:cNvPr>
          <p:cNvSpPr txBox="1"/>
          <p:nvPr/>
        </p:nvSpPr>
        <p:spPr>
          <a:xfrm>
            <a:off x="6361981" y="3744821"/>
            <a:ext cx="585609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同じ大きさ（同じｍ）のトポロジーで</a:t>
            </a:r>
            <a:endParaRPr lang="en-US" altLang="zh-CN" sz="1400" dirty="0"/>
          </a:p>
          <a:p>
            <a:r>
              <a:rPr lang="ja-JP" altLang="en-US" sz="1400" dirty="0"/>
              <a:t>より大きいドロネー三角形の</a:t>
            </a:r>
            <a:r>
              <a:rPr lang="en-US" altLang="ja-JP" sz="1400" dirty="0"/>
              <a:t>TSP</a:t>
            </a:r>
            <a:r>
              <a:rPr lang="ja-JP" altLang="en-US" sz="1400" dirty="0"/>
              <a:t>問題を埋め込みできる</a:t>
            </a:r>
            <a:endParaRPr lang="en-US" altLang="ja-JP" sz="1400" dirty="0"/>
          </a:p>
          <a:p>
            <a:r>
              <a:rPr lang="ja-JP" altLang="en-US" sz="1400" dirty="0"/>
              <a:t>（二次項数が一番少ない）</a:t>
            </a:r>
            <a:endParaRPr lang="en-US" altLang="ja-JP" sz="1400" dirty="0"/>
          </a:p>
          <a:p>
            <a:endParaRPr lang="en-US" altLang="zh-CN" sz="1400" dirty="0"/>
          </a:p>
          <a:p>
            <a:r>
              <a:rPr lang="ja-JP" altLang="en-US" sz="1400" dirty="0"/>
              <a:t>今回の実験では</a:t>
            </a:r>
            <a:endParaRPr lang="en-US" altLang="ja-JP" sz="1400" dirty="0"/>
          </a:p>
          <a:p>
            <a:r>
              <a:rPr lang="ja-JP" altLang="en-US" sz="1400" dirty="0"/>
              <a:t>完全グラフの</a:t>
            </a:r>
            <a:r>
              <a:rPr lang="en-US" altLang="ja-JP" sz="1400" dirty="0"/>
              <a:t>TSP</a:t>
            </a:r>
            <a:r>
              <a:rPr lang="ja-JP" altLang="en-US" sz="1400" dirty="0"/>
              <a:t>問題と比べると</a:t>
            </a:r>
            <a:endParaRPr lang="en-US" altLang="ja-JP" sz="1400" dirty="0"/>
          </a:p>
          <a:p>
            <a:r>
              <a:rPr lang="ja-JP" altLang="en-US" sz="1400" dirty="0"/>
              <a:t>同じトポロジーで</a:t>
            </a:r>
            <a:endParaRPr lang="en-US" altLang="ja-JP" sz="1400" dirty="0"/>
          </a:p>
          <a:p>
            <a:r>
              <a:rPr lang="ja-JP" altLang="en-US" sz="1400" dirty="0"/>
              <a:t>せいぜいサイズが３大きいドロネー三角形の</a:t>
            </a:r>
            <a:r>
              <a:rPr lang="en-US" altLang="ja-JP" sz="1400" dirty="0"/>
              <a:t>TSP</a:t>
            </a:r>
            <a:r>
              <a:rPr lang="ja-JP" altLang="en-US" sz="1400" dirty="0"/>
              <a:t>問題を埋め込みできる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19169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C3F505-9741-574E-9738-17282F80B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8582"/>
            <a:ext cx="9144000" cy="1514908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Thanks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EA3BA17-AE87-314A-9817-A038BCA7C7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5275"/>
            <a:ext cx="9144000" cy="1655762"/>
          </a:xfrm>
        </p:spPr>
        <p:txBody>
          <a:bodyPr/>
          <a:lstStyle/>
          <a:p>
            <a:r>
              <a:rPr lang="en-US" altLang="ja-JP" dirty="0"/>
              <a:t>M230641</a:t>
            </a:r>
            <a:r>
              <a:rPr kumimoji="1" lang="en-US" altLang="ja-JP" dirty="0"/>
              <a:t>	</a:t>
            </a:r>
            <a:r>
              <a:rPr kumimoji="1" lang="ja-JP" altLang="en-US" dirty="0"/>
              <a:t>劉　崇玖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A289873-8A47-BBF3-30C9-3A787342C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>
                <a:latin typeface="Segoe UI Symbol" panose="020B0502040204020203" pitchFamily="34" charset="0"/>
              </a:rPr>
              <a:t>2024/10/29</a:t>
            </a:r>
            <a:endParaRPr kumimoji="1" lang="ja-JP" altLang="en-US" dirty="0">
              <a:latin typeface="Segoe UI Symbol" panose="020B0502040204020203" pitchFamily="34" charset="0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19D484C-F25C-8FE4-9801-8F43039125C7}"/>
              </a:ext>
            </a:extLst>
          </p:cNvPr>
          <p:cNvSpPr/>
          <p:nvPr/>
        </p:nvSpPr>
        <p:spPr>
          <a:xfrm>
            <a:off x="1911928" y="3396673"/>
            <a:ext cx="8525164" cy="646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212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B6E63BE0-41B0-D57E-83CC-FD72E86CDDD2}"/>
              </a:ext>
            </a:extLst>
          </p:cNvPr>
          <p:cNvSpPr/>
          <p:nvPr/>
        </p:nvSpPr>
        <p:spPr>
          <a:xfrm>
            <a:off x="600365" y="1597890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63F05CBC-F035-ABE3-FD33-789197C7B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365" y="817534"/>
            <a:ext cx="10532995" cy="598978"/>
          </a:xfrm>
        </p:spPr>
        <p:txBody>
          <a:bodyPr>
            <a:normAutofit fontScale="90000"/>
          </a:bodyPr>
          <a:lstStyle/>
          <a:p>
            <a:r>
              <a:rPr kumimoji="1" lang="ja-JP" altLang="en-US" b="1" dirty="0"/>
              <a:t>今回の内容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9DEEED9-6F6D-E15D-AE56-CEC7692BC584}"/>
              </a:ext>
            </a:extLst>
          </p:cNvPr>
          <p:cNvSpPr txBox="1"/>
          <p:nvPr/>
        </p:nvSpPr>
        <p:spPr>
          <a:xfrm>
            <a:off x="241965" y="2244894"/>
            <a:ext cx="12317844" cy="1598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ts val="3000"/>
              </a:lnSpc>
            </a:pPr>
            <a:r>
              <a:rPr lang="ja-JP" altLang="en-US" b="1" dirty="0"/>
              <a:t>トポロジーを拡大しつつ</a:t>
            </a:r>
            <a:endParaRPr lang="en-US" altLang="ja-JP" b="1" dirty="0"/>
          </a:p>
          <a:p>
            <a:pPr lvl="1">
              <a:lnSpc>
                <a:spcPts val="3000"/>
              </a:lnSpc>
            </a:pPr>
            <a:r>
              <a:rPr lang="ja-JP" altLang="en-US" b="1" dirty="0"/>
              <a:t>ランダムシード（</a:t>
            </a:r>
            <a:r>
              <a:rPr lang="en-US" altLang="ja-JP" b="1" dirty="0"/>
              <a:t>random seed</a:t>
            </a:r>
            <a:r>
              <a:rPr lang="ja-JP" altLang="en-US" b="1" dirty="0"/>
              <a:t>）を設定して</a:t>
            </a:r>
            <a:endParaRPr lang="en-US" altLang="ja-JP" b="1" dirty="0"/>
          </a:p>
          <a:p>
            <a:pPr lvl="1">
              <a:lnSpc>
                <a:spcPts val="3000"/>
              </a:lnSpc>
            </a:pPr>
            <a:r>
              <a:rPr lang="en-US" altLang="ja-JP" b="1" dirty="0"/>
              <a:t>TSP</a:t>
            </a:r>
            <a:r>
              <a:rPr lang="ja-JP" altLang="en-US" b="1" dirty="0"/>
              <a:t>モデルを</a:t>
            </a:r>
            <a:endParaRPr lang="en-US" altLang="ja-JP" b="1" dirty="0"/>
          </a:p>
          <a:p>
            <a:pPr lvl="1">
              <a:lnSpc>
                <a:spcPts val="3000"/>
              </a:lnSpc>
            </a:pPr>
            <a:r>
              <a:rPr lang="ja-JP" altLang="en-US" b="1" dirty="0"/>
              <a:t>量子アニーラに埋め込みする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103137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B6E63BE0-41B0-D57E-83CC-FD72E86CDDD2}"/>
              </a:ext>
            </a:extLst>
          </p:cNvPr>
          <p:cNvSpPr/>
          <p:nvPr/>
        </p:nvSpPr>
        <p:spPr>
          <a:xfrm>
            <a:off x="458266" y="963363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63F05CBC-F035-ABE3-FD33-789197C7B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25" y="349850"/>
            <a:ext cx="10532995" cy="598978"/>
          </a:xfrm>
        </p:spPr>
        <p:txBody>
          <a:bodyPr>
            <a:noAutofit/>
          </a:bodyPr>
          <a:lstStyle/>
          <a:p>
            <a:r>
              <a:rPr kumimoji="1" lang="en-US" altLang="ja-JP" sz="3200" b="1" dirty="0"/>
              <a:t>TSP</a:t>
            </a:r>
            <a:r>
              <a:rPr kumimoji="1" lang="ja-JP" altLang="en-US" sz="3200" b="1" dirty="0"/>
              <a:t>問題の</a:t>
            </a:r>
            <a:r>
              <a:rPr kumimoji="1" lang="en-US" altLang="ja-JP" sz="3200" b="1" dirty="0"/>
              <a:t>QUBO</a:t>
            </a:r>
            <a:r>
              <a:rPr kumimoji="1" lang="ja-JP" altLang="en-US" sz="3200" b="1" dirty="0"/>
              <a:t>モデル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569F9B9-E4FF-235A-51FF-B8DFEF0AE7EB}"/>
                  </a:ext>
                </a:extLst>
              </p:cNvPr>
              <p:cNvSpPr txBox="1"/>
              <p:nvPr/>
            </p:nvSpPr>
            <p:spPr>
              <a:xfrm>
                <a:off x="458266" y="1200654"/>
                <a:ext cx="9025066" cy="14039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ja-JP" altLang="en-US" dirty="0"/>
                  <a:t>例えば：町４個のインスタンスの</a:t>
                </a:r>
                <a:r>
                  <a:rPr lang="en-US" altLang="ja-JP" dirty="0"/>
                  <a:t>QUBO</a:t>
                </a:r>
                <a:r>
                  <a:rPr lang="ja-JP" altLang="en-US" dirty="0"/>
                  <a:t>モデル</a:t>
                </a:r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sz="1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zh-CN" sz="1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  <m:e>
                              <m:nary>
                                <m:naryPr>
                                  <m:chr m:val="∑"/>
                                  <m:ctrlPr>
                                    <a:rPr lang="en-US" altLang="zh-CN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altLang="zh-CN" sz="18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CN" sz="18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CN" sz="18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e>
                                      </m:d>
                                      <m:r>
                                        <a:rPr lang="en-US" altLang="zh-CN" sz="1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%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4</m:t>
                                      </m:r>
                                    </m:sub>
                                  </m:sSub>
                                </m:e>
                              </m:nary>
                            </m:e>
                          </m:nary>
                        </m:e>
                      </m:nary>
                      <m:r>
                        <a:rPr lang="en-US" altLang="zh-CN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zh-CN" alt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zh-CN" altLang="en-US" sz="1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18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nary>
                                        <m:naryPr>
                                          <m:chr m:val="∑"/>
                                          <m:ctrlP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m:rPr>
                                              <m:brk m:alnAt="23"/>
                                            </m:rP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sup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</m:nary>
                                      <m:r>
                                        <a:rPr lang="en-US" altLang="zh-CN" sz="18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zh-CN" altLang="en-US" sz="1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8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nary>
                                        <m:naryPr>
                                          <m:chr m:val="∑"/>
                                          <m:ctrlP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m:rPr>
                                              <m:brk m:alnAt="23"/>
                                            </m:rP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sup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</m:nary>
                                      <m:r>
                                        <a:rPr lang="en-US" altLang="zh-CN" sz="18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569F9B9-E4FF-235A-51FF-B8DFEF0AE7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266" y="1200654"/>
                <a:ext cx="9025066" cy="1403974"/>
              </a:xfrm>
              <a:prstGeom prst="rect">
                <a:avLst/>
              </a:prstGeom>
              <a:blipFill>
                <a:blip r:embed="rId2"/>
                <a:stretch>
                  <a:fillRect l="-540" t="-26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13">
            <a:extLst>
              <a:ext uri="{FF2B5EF4-FFF2-40B4-BE49-F238E27FC236}">
                <a16:creationId xmlns:a16="http://schemas.microsoft.com/office/drawing/2014/main" id="{CAA0A34A-EAF9-251B-41A9-2E64D349092F}"/>
              </a:ext>
            </a:extLst>
          </p:cNvPr>
          <p:cNvSpPr txBox="1"/>
          <p:nvPr/>
        </p:nvSpPr>
        <p:spPr>
          <a:xfrm>
            <a:off x="51736" y="3365406"/>
            <a:ext cx="15023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1400" dirty="0"/>
              <a:t>展開された</a:t>
            </a:r>
            <a:endParaRPr lang="en-US" altLang="ja-JP" sz="1400" dirty="0"/>
          </a:p>
          <a:p>
            <a:r>
              <a:rPr lang="en-US" altLang="ja-JP" sz="1400" dirty="0"/>
              <a:t>TSP</a:t>
            </a:r>
            <a:r>
              <a:rPr lang="ja-JP" altLang="en-US" sz="1400" dirty="0"/>
              <a:t>の</a:t>
            </a:r>
            <a:r>
              <a:rPr lang="en-US" altLang="ja-JP" sz="1400" dirty="0"/>
              <a:t>QUBO</a:t>
            </a:r>
            <a:r>
              <a:rPr lang="ja-JP" altLang="en-US" sz="1400" dirty="0"/>
              <a:t>行列</a:t>
            </a:r>
            <a:endParaRPr lang="zh-CN" altLang="en-US" sz="14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212855B-05E4-4065-C867-B1ECF70CB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643" y="2786501"/>
            <a:ext cx="6657405" cy="36138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E901037-1E0E-3716-8C00-9AE7B624D9C0}"/>
                  </a:ext>
                </a:extLst>
              </p:cNvPr>
              <p:cNvSpPr txBox="1"/>
              <p:nvPr/>
            </p:nvSpPr>
            <p:spPr>
              <a:xfrm>
                <a:off x="8557054" y="3002692"/>
                <a:ext cx="3226332" cy="28623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dirty="0"/>
                  <a:t>このインスタンスで</a:t>
                </a:r>
                <a:endParaRPr lang="en-US" altLang="ja-JP" dirty="0"/>
              </a:p>
              <a:p>
                <a:r>
                  <a:rPr lang="ja-JP" altLang="en-US" dirty="0"/>
                  <a:t>バイナリ変数の個数：</a:t>
                </a:r>
                <a:r>
                  <a:rPr lang="en-US" altLang="ja-JP" dirty="0"/>
                  <a:t>16</a:t>
                </a:r>
              </a:p>
              <a:p>
                <a:r>
                  <a:rPr lang="ja-JP" altLang="en-US" dirty="0">
                    <a:solidFill>
                      <a:srgbClr val="00B0F0"/>
                    </a:solidFill>
                  </a:rPr>
                  <a:t>一次項の個数</a:t>
                </a:r>
                <a:r>
                  <a:rPr lang="ja-JP" altLang="en-US" dirty="0"/>
                  <a:t>：</a:t>
                </a:r>
                <a:r>
                  <a:rPr lang="en-US" altLang="ja-JP" dirty="0"/>
                  <a:t>16</a:t>
                </a:r>
              </a:p>
              <a:p>
                <a:r>
                  <a:rPr lang="ja-JP" altLang="en-US" dirty="0">
                    <a:solidFill>
                      <a:srgbClr val="FF0000"/>
                    </a:solidFill>
                  </a:rPr>
                  <a:t>二次項の個数</a:t>
                </a:r>
                <a:r>
                  <a:rPr lang="ja-JP" altLang="en-US" dirty="0"/>
                  <a:t>：</a:t>
                </a:r>
                <a:r>
                  <a:rPr lang="en-US" altLang="ja-JP" dirty="0"/>
                  <a:t>96</a:t>
                </a:r>
              </a:p>
              <a:p>
                <a:endParaRPr lang="en-US" altLang="zh-CN" dirty="0"/>
              </a:p>
              <a:p>
                <a:r>
                  <a:rPr lang="ja-JP" altLang="en-US" dirty="0"/>
                  <a:t>サイズ</a:t>
                </a:r>
                <a:r>
                  <a:rPr lang="en-US" altLang="ja-JP" dirty="0"/>
                  <a:t>(</a:t>
                </a:r>
                <a:r>
                  <a:rPr lang="ja-JP" altLang="en-US" dirty="0"/>
                  <a:t>町の個数</a:t>
                </a:r>
                <a:r>
                  <a:rPr lang="en-US" altLang="ja-JP" dirty="0"/>
                  <a:t>)</a:t>
                </a:r>
                <a:r>
                  <a:rPr lang="ja-JP" altLang="en-US" dirty="0"/>
                  <a:t>が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ja-JP" altLang="en-US" dirty="0"/>
                  <a:t>のとき：</a:t>
                </a:r>
                <a:endParaRPr lang="en-US" altLang="ja-JP" dirty="0"/>
              </a:p>
              <a:p>
                <a:r>
                  <a:rPr lang="ja-JP" altLang="en-US" dirty="0"/>
                  <a:t>バイナリ変数の個数：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ja-JP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ja-JP" dirty="0"/>
              </a:p>
              <a:p>
                <a:r>
                  <a:rPr lang="ja-JP" altLang="en-US" dirty="0">
                    <a:solidFill>
                      <a:srgbClr val="00B0F0"/>
                    </a:solidFill>
                  </a:rPr>
                  <a:t>一次項の個数</a:t>
                </a:r>
                <a:r>
                  <a:rPr lang="ja-JP" altLang="en-US" dirty="0"/>
                  <a:t>：</a:t>
                </a:r>
                <a:r>
                  <a:rPr lang="en-US" altLang="ja-JP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ja-JP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ja-JP" dirty="0"/>
              </a:p>
              <a:p>
                <a:r>
                  <a:rPr lang="ja-JP" altLang="en-US" dirty="0">
                    <a:solidFill>
                      <a:srgbClr val="FF0000"/>
                    </a:solidFill>
                  </a:rPr>
                  <a:t>二次項の個数</a:t>
                </a:r>
                <a:r>
                  <a:rPr lang="ja-JP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endParaRPr lang="en-US" altLang="ja-JP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E901037-1E0E-3716-8C00-9AE7B624D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7054" y="3002692"/>
                <a:ext cx="3226332" cy="2862322"/>
              </a:xfrm>
              <a:prstGeom prst="rect">
                <a:avLst/>
              </a:prstGeom>
              <a:blipFill>
                <a:blip r:embed="rId4"/>
                <a:stretch>
                  <a:fillRect l="-1701" t="-1066" r="-11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4859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69CDDDF-2E93-AD40-6D62-0DF626A8F71F}"/>
              </a:ext>
            </a:extLst>
          </p:cNvPr>
          <p:cNvSpPr txBox="1"/>
          <p:nvPr/>
        </p:nvSpPr>
        <p:spPr>
          <a:xfrm>
            <a:off x="301086" y="241382"/>
            <a:ext cx="34836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/>
              <a:t>提案手法</a:t>
            </a:r>
            <a:r>
              <a:rPr lang="en-US" altLang="ja-JP" sz="3200" b="1" dirty="0"/>
              <a:t>(</a:t>
            </a:r>
            <a:r>
              <a:rPr lang="en-US" altLang="ja-JP" sz="3200" b="1" dirty="0" err="1"/>
              <a:t>nei</a:t>
            </a:r>
            <a:r>
              <a:rPr lang="ja-JP" altLang="en-US" sz="3200" b="1" dirty="0"/>
              <a:t>方法</a:t>
            </a:r>
            <a:r>
              <a:rPr lang="en-US" altLang="ja-JP" sz="3200" b="1" dirty="0"/>
              <a:t>)</a:t>
            </a:r>
            <a:endParaRPr lang="zh-CN" altLang="en-US" sz="3200" b="1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2CBA0A6C-80CA-A3CE-AAAD-A62116F6E5C9}"/>
              </a:ext>
            </a:extLst>
          </p:cNvPr>
          <p:cNvSpPr/>
          <p:nvPr/>
        </p:nvSpPr>
        <p:spPr>
          <a:xfrm>
            <a:off x="337127" y="964765"/>
            <a:ext cx="11517745" cy="72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文本框 8">
            <a:extLst>
              <a:ext uri="{FF2B5EF4-FFF2-40B4-BE49-F238E27FC236}">
                <a16:creationId xmlns:a16="http://schemas.microsoft.com/office/drawing/2014/main" id="{DD361B72-A7B6-12BA-DB56-C4F62FD8BD04}"/>
              </a:ext>
            </a:extLst>
          </p:cNvPr>
          <p:cNvSpPr txBox="1"/>
          <p:nvPr/>
        </p:nvSpPr>
        <p:spPr>
          <a:xfrm>
            <a:off x="343692" y="1461624"/>
            <a:ext cx="56797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b="1" dirty="0">
                <a:solidFill>
                  <a:srgbClr val="FF0000"/>
                </a:solidFill>
              </a:rPr>
              <a:t>ドロネー三角形</a:t>
            </a:r>
            <a:r>
              <a:rPr lang="ja-JP" altLang="en-US" sz="1400" dirty="0"/>
              <a:t>分割自身（</a:t>
            </a:r>
            <a:r>
              <a:rPr lang="en-US" altLang="ja-JP" sz="1400" dirty="0" err="1"/>
              <a:t>delaunay</a:t>
            </a:r>
            <a:r>
              <a:rPr lang="ja-JP" altLang="en-US" sz="1400" dirty="0"/>
              <a:t>）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dirty="0"/>
              <a:t>あるボロノイ領域に対して　</a:t>
            </a:r>
            <a:r>
              <a:rPr lang="ja-JP" altLang="en-US" sz="1400" b="1" dirty="0">
                <a:solidFill>
                  <a:srgbClr val="00B050"/>
                </a:solidFill>
              </a:rPr>
              <a:t>隣の隣</a:t>
            </a:r>
            <a:r>
              <a:rPr lang="ja-JP" altLang="en-US" sz="1400" dirty="0"/>
              <a:t>　のボロノイ領域と繋ぐ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dirty="0"/>
              <a:t>あるボロノイ領域に対して　</a:t>
            </a:r>
            <a:r>
              <a:rPr lang="ja-JP" altLang="en-US" sz="1400" b="1" dirty="0">
                <a:solidFill>
                  <a:srgbClr val="00B0F0"/>
                </a:solidFill>
              </a:rPr>
              <a:t>隣の隣の隣</a:t>
            </a:r>
            <a:r>
              <a:rPr lang="ja-JP" altLang="en-US" sz="1400" dirty="0"/>
              <a:t>　のボロノイ領域と繋ぐ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1400" dirty="0"/>
          </a:p>
        </p:txBody>
      </p:sp>
      <p:sp>
        <p:nvSpPr>
          <p:cNvPr id="247" name="文本框 246">
            <a:extLst>
              <a:ext uri="{FF2B5EF4-FFF2-40B4-BE49-F238E27FC236}">
                <a16:creationId xmlns:a16="http://schemas.microsoft.com/office/drawing/2014/main" id="{23F09742-3BDF-1FA9-9B0B-145C02C8F32F}"/>
              </a:ext>
            </a:extLst>
          </p:cNvPr>
          <p:cNvSpPr txBox="1"/>
          <p:nvPr/>
        </p:nvSpPr>
        <p:spPr>
          <a:xfrm>
            <a:off x="2859286" y="3208838"/>
            <a:ext cx="434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+</a:t>
            </a:r>
            <a:endParaRPr lang="zh-CN" altLang="en-US" sz="2800" b="1" dirty="0"/>
          </a:p>
        </p:txBody>
      </p:sp>
      <p:sp>
        <p:nvSpPr>
          <p:cNvPr id="601" name="文本框 600">
            <a:extLst>
              <a:ext uri="{FF2B5EF4-FFF2-40B4-BE49-F238E27FC236}">
                <a16:creationId xmlns:a16="http://schemas.microsoft.com/office/drawing/2014/main" id="{BC6543FB-CF00-65DB-C0D7-D343636DB084}"/>
              </a:ext>
            </a:extLst>
          </p:cNvPr>
          <p:cNvSpPr txBox="1"/>
          <p:nvPr/>
        </p:nvSpPr>
        <p:spPr>
          <a:xfrm>
            <a:off x="6243904" y="1377178"/>
            <a:ext cx="6545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三角形分割 </a:t>
            </a:r>
            <a:r>
              <a:rPr lang="en-US" altLang="ja-JP" sz="1400" b="1" dirty="0"/>
              <a:t>+</a:t>
            </a:r>
            <a:r>
              <a:rPr lang="en-US" altLang="ja-JP" sz="1400" b="1" dirty="0">
                <a:solidFill>
                  <a:srgbClr val="FF0000"/>
                </a:solidFill>
              </a:rPr>
              <a:t> </a:t>
            </a:r>
            <a:r>
              <a:rPr lang="ja-JP" altLang="en-US" sz="1400" b="1" dirty="0">
                <a:solidFill>
                  <a:srgbClr val="00B050"/>
                </a:solidFill>
              </a:rPr>
              <a:t>隣の隣 </a:t>
            </a:r>
            <a:r>
              <a:rPr lang="en-US" altLang="ja-JP" sz="1400" b="1" dirty="0"/>
              <a:t>+ </a:t>
            </a:r>
            <a:r>
              <a:rPr lang="ja-JP" altLang="en-US" sz="1400" b="1" dirty="0">
                <a:solidFill>
                  <a:srgbClr val="00B0F0"/>
                </a:solidFill>
              </a:rPr>
              <a:t>隣の隣の隣</a:t>
            </a:r>
            <a:endParaRPr lang="en-US" altLang="ja-JP" sz="1400" b="1" dirty="0">
              <a:solidFill>
                <a:srgbClr val="00B0F0"/>
              </a:solidFill>
            </a:endParaRPr>
          </a:p>
          <a:p>
            <a:r>
              <a:rPr lang="ja-JP" altLang="en-US" sz="1400" dirty="0"/>
              <a:t>これで、実験用全部のインスタンスはグラフに最適巡回路が含まれる</a:t>
            </a:r>
            <a:endParaRPr lang="en-US" altLang="ja-JP" sz="14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0A0B541-E405-ECE8-5C67-077353B33F8F}"/>
              </a:ext>
            </a:extLst>
          </p:cNvPr>
          <p:cNvSpPr txBox="1"/>
          <p:nvPr/>
        </p:nvSpPr>
        <p:spPr>
          <a:xfrm>
            <a:off x="5764935" y="3157921"/>
            <a:ext cx="434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+</a:t>
            </a:r>
            <a:endParaRPr lang="zh-CN" altLang="en-US" sz="28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97BD5C-6D96-CC21-EC4E-A45963DE0BA3}"/>
              </a:ext>
            </a:extLst>
          </p:cNvPr>
          <p:cNvSpPr txBox="1"/>
          <p:nvPr/>
        </p:nvSpPr>
        <p:spPr>
          <a:xfrm>
            <a:off x="673083" y="6268879"/>
            <a:ext cx="13659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三角形分割 </a:t>
            </a:r>
            <a:endParaRPr lang="zh-CN" altLang="en-US" sz="1400" dirty="0"/>
          </a:p>
        </p:txBody>
      </p:sp>
      <p:pic>
        <p:nvPicPr>
          <p:cNvPr id="8" name="图片 7" descr="图表, 雷达图&#10;&#10;描述已自动生成">
            <a:extLst>
              <a:ext uri="{FF2B5EF4-FFF2-40B4-BE49-F238E27FC236}">
                <a16:creationId xmlns:a16="http://schemas.microsoft.com/office/drawing/2014/main" id="{F0AA280D-FBBD-B4BB-84B4-E54301E27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05" y="4518350"/>
            <a:ext cx="2154957" cy="177711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4E5DD97-E0EB-EAF4-DEC5-A7F28D809231}"/>
              </a:ext>
            </a:extLst>
          </p:cNvPr>
          <p:cNvSpPr txBox="1"/>
          <p:nvPr/>
        </p:nvSpPr>
        <p:spPr>
          <a:xfrm>
            <a:off x="3341731" y="6283290"/>
            <a:ext cx="20217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三角形分割 </a:t>
            </a:r>
            <a:r>
              <a:rPr lang="en-US" altLang="ja-JP" sz="1400" b="1" dirty="0"/>
              <a:t>+</a:t>
            </a:r>
            <a:r>
              <a:rPr lang="en-US" altLang="ja-JP" sz="1400" b="1" dirty="0">
                <a:solidFill>
                  <a:srgbClr val="FF0000"/>
                </a:solidFill>
              </a:rPr>
              <a:t> </a:t>
            </a:r>
            <a:r>
              <a:rPr lang="ja-JP" altLang="en-US" sz="1400" b="1" dirty="0">
                <a:solidFill>
                  <a:srgbClr val="00B050"/>
                </a:solidFill>
              </a:rPr>
              <a:t>隣の隣 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CE7E00-46FC-FC7E-A770-664122E8B5BD}"/>
              </a:ext>
            </a:extLst>
          </p:cNvPr>
          <p:cNvSpPr txBox="1"/>
          <p:nvPr/>
        </p:nvSpPr>
        <p:spPr>
          <a:xfrm>
            <a:off x="6011457" y="6282568"/>
            <a:ext cx="33435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三角形分割 </a:t>
            </a:r>
            <a:r>
              <a:rPr lang="en-US" altLang="ja-JP" sz="1400" b="1" dirty="0"/>
              <a:t>+</a:t>
            </a:r>
            <a:r>
              <a:rPr lang="en-US" altLang="ja-JP" sz="1400" b="1" dirty="0">
                <a:solidFill>
                  <a:srgbClr val="FF0000"/>
                </a:solidFill>
              </a:rPr>
              <a:t> </a:t>
            </a:r>
            <a:r>
              <a:rPr lang="ja-JP" altLang="en-US" sz="1400" b="1" dirty="0">
                <a:solidFill>
                  <a:srgbClr val="00B050"/>
                </a:solidFill>
              </a:rPr>
              <a:t>隣の隣 </a:t>
            </a:r>
            <a:r>
              <a:rPr lang="en-US" altLang="ja-JP" sz="1400" b="1" dirty="0"/>
              <a:t>+ </a:t>
            </a:r>
            <a:r>
              <a:rPr lang="ja-JP" altLang="en-US" sz="1400" b="1" dirty="0">
                <a:solidFill>
                  <a:srgbClr val="00B0F0"/>
                </a:solidFill>
              </a:rPr>
              <a:t>隣の隣の隣</a:t>
            </a:r>
            <a:endParaRPr lang="en-US" altLang="ja-JP" sz="1400" b="1" dirty="0">
              <a:solidFill>
                <a:srgbClr val="00B0F0"/>
              </a:solidFill>
            </a:endParaRPr>
          </a:p>
        </p:txBody>
      </p:sp>
      <p:pic>
        <p:nvPicPr>
          <p:cNvPr id="16" name="图片 15" descr="图示&#10;&#10;描述已自动生成">
            <a:extLst>
              <a:ext uri="{FF2B5EF4-FFF2-40B4-BE49-F238E27FC236}">
                <a16:creationId xmlns:a16="http://schemas.microsoft.com/office/drawing/2014/main" id="{175954F4-7CF7-B26E-5F43-72E5D9C2EC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655" y="4531414"/>
            <a:ext cx="2258814" cy="1722971"/>
          </a:xfrm>
          <a:prstGeom prst="rect">
            <a:avLst/>
          </a:prstGeom>
        </p:spPr>
      </p:pic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CE529849-2DCE-0145-86EB-B4DB25DD53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237" y="4534689"/>
            <a:ext cx="2481117" cy="173419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E26AC40-7013-BB14-3568-E97D46F82FE1}"/>
              </a:ext>
            </a:extLst>
          </p:cNvPr>
          <p:cNvSpPr txBox="1"/>
          <p:nvPr/>
        </p:nvSpPr>
        <p:spPr>
          <a:xfrm>
            <a:off x="9616663" y="5523903"/>
            <a:ext cx="1196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nei</a:t>
            </a:r>
            <a:r>
              <a:rPr lang="ja-JP" altLang="en-US" b="1" dirty="0"/>
              <a:t>グラフ</a:t>
            </a:r>
            <a:endParaRPr lang="zh-CN" altLang="en-US" b="1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91ADF98-D173-4AEF-0FBA-AB2158B72C4D}"/>
              </a:ext>
            </a:extLst>
          </p:cNvPr>
          <p:cNvSpPr/>
          <p:nvPr/>
        </p:nvSpPr>
        <p:spPr>
          <a:xfrm>
            <a:off x="6039544" y="4558802"/>
            <a:ext cx="2847818" cy="203154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CA094501-B467-A515-FA73-FDC1928FD1E8}"/>
              </a:ext>
            </a:extLst>
          </p:cNvPr>
          <p:cNvSpPr/>
          <p:nvPr/>
        </p:nvSpPr>
        <p:spPr>
          <a:xfrm rot="16200000">
            <a:off x="9272447" y="5490494"/>
            <a:ext cx="92363" cy="4896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028F48F-8453-0FEF-74B4-E069AF51D032}"/>
              </a:ext>
            </a:extLst>
          </p:cNvPr>
          <p:cNvSpPr txBox="1"/>
          <p:nvPr/>
        </p:nvSpPr>
        <p:spPr>
          <a:xfrm>
            <a:off x="8595627" y="3110718"/>
            <a:ext cx="434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=</a:t>
            </a:r>
            <a:endParaRPr lang="zh-CN" altLang="en-US" sz="2800" b="1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D960A36-CC21-DD79-95F9-8242247447CC}"/>
              </a:ext>
            </a:extLst>
          </p:cNvPr>
          <p:cNvSpPr txBox="1"/>
          <p:nvPr/>
        </p:nvSpPr>
        <p:spPr>
          <a:xfrm>
            <a:off x="9038811" y="3213207"/>
            <a:ext cx="1235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 err="1"/>
              <a:t>nei</a:t>
            </a:r>
            <a:r>
              <a:rPr lang="ja-JP" altLang="en-US" sz="1800" b="1" dirty="0"/>
              <a:t>方法</a:t>
            </a:r>
            <a:endParaRPr lang="en-US" altLang="ja-JP" sz="1800" b="1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EE9B4F1-F8EC-E573-4755-5A70E319D46C}"/>
              </a:ext>
            </a:extLst>
          </p:cNvPr>
          <p:cNvGrpSpPr/>
          <p:nvPr/>
        </p:nvGrpSpPr>
        <p:grpSpPr>
          <a:xfrm>
            <a:off x="6117046" y="2264577"/>
            <a:ext cx="2512487" cy="2043684"/>
            <a:chOff x="1237672" y="0"/>
            <a:chExt cx="8323289" cy="677025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88E86FEC-9410-6F28-D88F-214625C4FA85}"/>
                </a:ext>
              </a:extLst>
            </p:cNvPr>
            <p:cNvGrpSpPr/>
            <p:nvPr/>
          </p:nvGrpSpPr>
          <p:grpSpPr>
            <a:xfrm>
              <a:off x="1237672" y="0"/>
              <a:ext cx="8323289" cy="6770255"/>
              <a:chOff x="1237672" y="0"/>
              <a:chExt cx="8323289" cy="6770255"/>
            </a:xfrm>
          </p:grpSpPr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AF12F9EC-140A-9581-B116-0C496899F6BE}"/>
                  </a:ext>
                </a:extLst>
              </p:cNvPr>
              <p:cNvGrpSpPr/>
              <p:nvPr/>
            </p:nvGrpSpPr>
            <p:grpSpPr>
              <a:xfrm>
                <a:off x="1237672" y="0"/>
                <a:ext cx="8323289" cy="6770255"/>
                <a:chOff x="1237672" y="0"/>
                <a:chExt cx="8323289" cy="6770255"/>
              </a:xfrm>
            </p:grpSpPr>
            <p:pic>
              <p:nvPicPr>
                <p:cNvPr id="450" name="图片 449" descr="图表, 雷达图&#10;&#10;描述已自动生成">
                  <a:extLst>
                    <a:ext uri="{FF2B5EF4-FFF2-40B4-BE49-F238E27FC236}">
                      <a16:creationId xmlns:a16="http://schemas.microsoft.com/office/drawing/2014/main" id="{BD234BE8-2369-1857-D893-45753939A3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632" t="13199" r="10539" b="11650"/>
                <a:stretch/>
              </p:blipFill>
              <p:spPr>
                <a:xfrm>
                  <a:off x="1237672" y="0"/>
                  <a:ext cx="8323289" cy="6770255"/>
                </a:xfrm>
                <a:prstGeom prst="rect">
                  <a:avLst/>
                </a:prstGeom>
              </p:spPr>
            </p:pic>
            <p:sp>
              <p:nvSpPr>
                <p:cNvPr id="451" name="任意多边形: 形状 450">
                  <a:extLst>
                    <a:ext uri="{FF2B5EF4-FFF2-40B4-BE49-F238E27FC236}">
                      <a16:creationId xmlns:a16="http://schemas.microsoft.com/office/drawing/2014/main" id="{7369A32B-C1BA-E0C2-EF05-0F9D7195B22B}"/>
                    </a:ext>
                  </a:extLst>
                </p:cNvPr>
                <p:cNvSpPr/>
                <p:nvPr/>
              </p:nvSpPr>
              <p:spPr>
                <a:xfrm>
                  <a:off x="4688681" y="2731294"/>
                  <a:ext cx="940594" cy="869156"/>
                </a:xfrm>
                <a:custGeom>
                  <a:avLst/>
                  <a:gdLst>
                    <a:gd name="connsiteX0" fmla="*/ 338138 w 940594"/>
                    <a:gd name="connsiteY0" fmla="*/ 0 h 869156"/>
                    <a:gd name="connsiteX1" fmla="*/ 121444 w 940594"/>
                    <a:gd name="connsiteY1" fmla="*/ 247650 h 869156"/>
                    <a:gd name="connsiteX2" fmla="*/ 0 w 940594"/>
                    <a:gd name="connsiteY2" fmla="*/ 540544 h 869156"/>
                    <a:gd name="connsiteX3" fmla="*/ 211932 w 940594"/>
                    <a:gd name="connsiteY3" fmla="*/ 804862 h 869156"/>
                    <a:gd name="connsiteX4" fmla="*/ 338138 w 940594"/>
                    <a:gd name="connsiteY4" fmla="*/ 869156 h 869156"/>
                    <a:gd name="connsiteX5" fmla="*/ 461963 w 940594"/>
                    <a:gd name="connsiteY5" fmla="*/ 866775 h 869156"/>
                    <a:gd name="connsiteX6" fmla="*/ 533400 w 940594"/>
                    <a:gd name="connsiteY6" fmla="*/ 864394 h 869156"/>
                    <a:gd name="connsiteX7" fmla="*/ 940594 w 940594"/>
                    <a:gd name="connsiteY7" fmla="*/ 709612 h 869156"/>
                    <a:gd name="connsiteX8" fmla="*/ 745332 w 940594"/>
                    <a:gd name="connsiteY8" fmla="*/ 228600 h 869156"/>
                    <a:gd name="connsiteX9" fmla="*/ 338138 w 940594"/>
                    <a:gd name="connsiteY9" fmla="*/ 0 h 869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40594" h="869156">
                      <a:moveTo>
                        <a:pt x="338138" y="0"/>
                      </a:moveTo>
                      <a:lnTo>
                        <a:pt x="121444" y="247650"/>
                      </a:lnTo>
                      <a:lnTo>
                        <a:pt x="0" y="540544"/>
                      </a:lnTo>
                      <a:lnTo>
                        <a:pt x="211932" y="804862"/>
                      </a:lnTo>
                      <a:lnTo>
                        <a:pt x="338138" y="869156"/>
                      </a:lnTo>
                      <a:lnTo>
                        <a:pt x="461963" y="866775"/>
                      </a:lnTo>
                      <a:lnTo>
                        <a:pt x="533400" y="864394"/>
                      </a:lnTo>
                      <a:lnTo>
                        <a:pt x="940594" y="709612"/>
                      </a:lnTo>
                      <a:lnTo>
                        <a:pt x="745332" y="228600"/>
                      </a:lnTo>
                      <a:lnTo>
                        <a:pt x="338138" y="0"/>
                      </a:lnTo>
                      <a:close/>
                    </a:path>
                  </a:pathLst>
                </a:custGeom>
                <a:solidFill>
                  <a:srgbClr val="CCD2D8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F8C2530C-B0DD-5C1F-2D28-FA69118B21E0}"/>
                  </a:ext>
                </a:extLst>
              </p:cNvPr>
              <p:cNvSpPr/>
              <p:nvPr/>
            </p:nvSpPr>
            <p:spPr>
              <a:xfrm>
                <a:off x="4922044" y="1035844"/>
                <a:ext cx="1059656" cy="926306"/>
              </a:xfrm>
              <a:custGeom>
                <a:avLst/>
                <a:gdLst>
                  <a:gd name="connsiteX0" fmla="*/ 0 w 1059656"/>
                  <a:gd name="connsiteY0" fmla="*/ 700087 h 926306"/>
                  <a:gd name="connsiteX1" fmla="*/ 157162 w 1059656"/>
                  <a:gd name="connsiteY1" fmla="*/ 831056 h 926306"/>
                  <a:gd name="connsiteX2" fmla="*/ 962025 w 1059656"/>
                  <a:gd name="connsiteY2" fmla="*/ 926306 h 926306"/>
                  <a:gd name="connsiteX3" fmla="*/ 1059656 w 1059656"/>
                  <a:gd name="connsiteY3" fmla="*/ 240506 h 926306"/>
                  <a:gd name="connsiteX4" fmla="*/ 890587 w 1059656"/>
                  <a:gd name="connsiteY4" fmla="*/ 21431 h 926306"/>
                  <a:gd name="connsiteX5" fmla="*/ 657225 w 1059656"/>
                  <a:gd name="connsiteY5" fmla="*/ 0 h 926306"/>
                  <a:gd name="connsiteX6" fmla="*/ 0 w 1059656"/>
                  <a:gd name="connsiteY6" fmla="*/ 700087 h 9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59656" h="926306">
                    <a:moveTo>
                      <a:pt x="0" y="700087"/>
                    </a:moveTo>
                    <a:lnTo>
                      <a:pt x="157162" y="831056"/>
                    </a:lnTo>
                    <a:lnTo>
                      <a:pt x="962025" y="926306"/>
                    </a:lnTo>
                    <a:lnTo>
                      <a:pt x="1059656" y="240506"/>
                    </a:lnTo>
                    <a:lnTo>
                      <a:pt x="890587" y="21431"/>
                    </a:lnTo>
                    <a:lnTo>
                      <a:pt x="657225" y="0"/>
                    </a:lnTo>
                    <a:lnTo>
                      <a:pt x="0" y="700087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7A3EA603-0C6C-0CAE-AF3C-B4B463F573F0}"/>
                  </a:ext>
                </a:extLst>
              </p:cNvPr>
              <p:cNvSpPr/>
              <p:nvPr/>
            </p:nvSpPr>
            <p:spPr>
              <a:xfrm>
                <a:off x="5895975" y="1271588"/>
                <a:ext cx="876300" cy="1012031"/>
              </a:xfrm>
              <a:custGeom>
                <a:avLst/>
                <a:gdLst>
                  <a:gd name="connsiteX0" fmla="*/ 88106 w 876300"/>
                  <a:gd name="connsiteY0" fmla="*/ 0 h 1012031"/>
                  <a:gd name="connsiteX1" fmla="*/ 876300 w 876300"/>
                  <a:gd name="connsiteY1" fmla="*/ 169068 h 1012031"/>
                  <a:gd name="connsiteX2" fmla="*/ 264319 w 876300"/>
                  <a:gd name="connsiteY2" fmla="*/ 1012031 h 1012031"/>
                  <a:gd name="connsiteX3" fmla="*/ 0 w 876300"/>
                  <a:gd name="connsiteY3" fmla="*/ 685800 h 1012031"/>
                  <a:gd name="connsiteX4" fmla="*/ 88106 w 876300"/>
                  <a:gd name="connsiteY4" fmla="*/ 0 h 1012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6300" h="1012031">
                    <a:moveTo>
                      <a:pt x="88106" y="0"/>
                    </a:moveTo>
                    <a:lnTo>
                      <a:pt x="876300" y="169068"/>
                    </a:lnTo>
                    <a:lnTo>
                      <a:pt x="264319" y="1012031"/>
                    </a:lnTo>
                    <a:lnTo>
                      <a:pt x="0" y="685800"/>
                    </a:lnTo>
                    <a:lnTo>
                      <a:pt x="88106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C45C877B-DD85-33E5-DDAA-BDF70DD39D1A}"/>
                  </a:ext>
                </a:extLst>
              </p:cNvPr>
              <p:cNvSpPr/>
              <p:nvPr/>
            </p:nvSpPr>
            <p:spPr>
              <a:xfrm>
                <a:off x="6376988" y="1821656"/>
                <a:ext cx="814387" cy="564357"/>
              </a:xfrm>
              <a:custGeom>
                <a:avLst/>
                <a:gdLst>
                  <a:gd name="connsiteX0" fmla="*/ 0 w 814387"/>
                  <a:gd name="connsiteY0" fmla="*/ 564357 h 564357"/>
                  <a:gd name="connsiteX1" fmla="*/ 661987 w 814387"/>
                  <a:gd name="connsiteY1" fmla="*/ 0 h 564357"/>
                  <a:gd name="connsiteX2" fmla="*/ 814387 w 814387"/>
                  <a:gd name="connsiteY2" fmla="*/ 509588 h 564357"/>
                  <a:gd name="connsiteX3" fmla="*/ 0 w 814387"/>
                  <a:gd name="connsiteY3" fmla="*/ 564357 h 564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4387" h="564357">
                    <a:moveTo>
                      <a:pt x="0" y="564357"/>
                    </a:moveTo>
                    <a:lnTo>
                      <a:pt x="661987" y="0"/>
                    </a:lnTo>
                    <a:lnTo>
                      <a:pt x="814387" y="509588"/>
                    </a:lnTo>
                    <a:lnTo>
                      <a:pt x="0" y="564357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9BDF8D71-00BC-BD39-49EE-DC1408320803}"/>
                  </a:ext>
                </a:extLst>
              </p:cNvPr>
              <p:cNvSpPr/>
              <p:nvPr/>
            </p:nvSpPr>
            <p:spPr>
              <a:xfrm>
                <a:off x="5815013" y="740569"/>
                <a:ext cx="1702593" cy="700087"/>
              </a:xfrm>
              <a:custGeom>
                <a:avLst/>
                <a:gdLst>
                  <a:gd name="connsiteX0" fmla="*/ 0 w 1702593"/>
                  <a:gd name="connsiteY0" fmla="*/ 316706 h 700087"/>
                  <a:gd name="connsiteX1" fmla="*/ 347662 w 1702593"/>
                  <a:gd name="connsiteY1" fmla="*/ 0 h 700087"/>
                  <a:gd name="connsiteX2" fmla="*/ 1378743 w 1702593"/>
                  <a:gd name="connsiteY2" fmla="*/ 78581 h 700087"/>
                  <a:gd name="connsiteX3" fmla="*/ 1702593 w 1702593"/>
                  <a:gd name="connsiteY3" fmla="*/ 528637 h 700087"/>
                  <a:gd name="connsiteX4" fmla="*/ 1507331 w 1702593"/>
                  <a:gd name="connsiteY4" fmla="*/ 607219 h 700087"/>
                  <a:gd name="connsiteX5" fmla="*/ 959643 w 1702593"/>
                  <a:gd name="connsiteY5" fmla="*/ 700087 h 700087"/>
                  <a:gd name="connsiteX6" fmla="*/ 159543 w 1702593"/>
                  <a:gd name="connsiteY6" fmla="*/ 528637 h 700087"/>
                  <a:gd name="connsiteX7" fmla="*/ 0 w 1702593"/>
                  <a:gd name="connsiteY7" fmla="*/ 316706 h 70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2593" h="700087">
                    <a:moveTo>
                      <a:pt x="0" y="316706"/>
                    </a:moveTo>
                    <a:lnTo>
                      <a:pt x="347662" y="0"/>
                    </a:lnTo>
                    <a:lnTo>
                      <a:pt x="1378743" y="78581"/>
                    </a:lnTo>
                    <a:lnTo>
                      <a:pt x="1702593" y="528637"/>
                    </a:lnTo>
                    <a:lnTo>
                      <a:pt x="1507331" y="607219"/>
                    </a:lnTo>
                    <a:lnTo>
                      <a:pt x="959643" y="700087"/>
                    </a:lnTo>
                    <a:lnTo>
                      <a:pt x="159543" y="528637"/>
                    </a:lnTo>
                    <a:lnTo>
                      <a:pt x="0" y="316706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73864168-5B1C-7B02-198A-2F6342EBBC77}"/>
                  </a:ext>
                </a:extLst>
              </p:cNvPr>
              <p:cNvSpPr/>
              <p:nvPr/>
            </p:nvSpPr>
            <p:spPr>
              <a:xfrm>
                <a:off x="7027069" y="1264444"/>
                <a:ext cx="804862" cy="1100137"/>
              </a:xfrm>
              <a:custGeom>
                <a:avLst/>
                <a:gdLst>
                  <a:gd name="connsiteX0" fmla="*/ 297656 w 804862"/>
                  <a:gd name="connsiteY0" fmla="*/ 88106 h 1100137"/>
                  <a:gd name="connsiteX1" fmla="*/ 500062 w 804862"/>
                  <a:gd name="connsiteY1" fmla="*/ 0 h 1100137"/>
                  <a:gd name="connsiteX2" fmla="*/ 804862 w 804862"/>
                  <a:gd name="connsiteY2" fmla="*/ 69056 h 1100137"/>
                  <a:gd name="connsiteX3" fmla="*/ 802481 w 804862"/>
                  <a:gd name="connsiteY3" fmla="*/ 554831 h 1100137"/>
                  <a:gd name="connsiteX4" fmla="*/ 559594 w 804862"/>
                  <a:gd name="connsiteY4" fmla="*/ 973931 h 1100137"/>
                  <a:gd name="connsiteX5" fmla="*/ 416719 w 804862"/>
                  <a:gd name="connsiteY5" fmla="*/ 1100137 h 1100137"/>
                  <a:gd name="connsiteX6" fmla="*/ 154781 w 804862"/>
                  <a:gd name="connsiteY6" fmla="*/ 1064419 h 1100137"/>
                  <a:gd name="connsiteX7" fmla="*/ 0 w 804862"/>
                  <a:gd name="connsiteY7" fmla="*/ 542925 h 1100137"/>
                  <a:gd name="connsiteX8" fmla="*/ 297656 w 804862"/>
                  <a:gd name="connsiteY8" fmla="*/ 88106 h 1100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4862" h="1100137">
                    <a:moveTo>
                      <a:pt x="297656" y="88106"/>
                    </a:moveTo>
                    <a:lnTo>
                      <a:pt x="500062" y="0"/>
                    </a:lnTo>
                    <a:lnTo>
                      <a:pt x="804862" y="69056"/>
                    </a:lnTo>
                    <a:cubicBezTo>
                      <a:pt x="804068" y="230981"/>
                      <a:pt x="803275" y="392906"/>
                      <a:pt x="802481" y="554831"/>
                    </a:cubicBezTo>
                    <a:lnTo>
                      <a:pt x="559594" y="973931"/>
                    </a:lnTo>
                    <a:lnTo>
                      <a:pt x="416719" y="1100137"/>
                    </a:lnTo>
                    <a:lnTo>
                      <a:pt x="154781" y="1064419"/>
                    </a:lnTo>
                    <a:lnTo>
                      <a:pt x="0" y="542925"/>
                    </a:lnTo>
                    <a:lnTo>
                      <a:pt x="297656" y="88106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F7E6FF98-2396-EE69-B15D-07D9B129A459}"/>
                  </a:ext>
                </a:extLst>
              </p:cNvPr>
              <p:cNvSpPr/>
              <p:nvPr/>
            </p:nvSpPr>
            <p:spPr>
              <a:xfrm>
                <a:off x="7458075" y="2247900"/>
                <a:ext cx="747713" cy="431006"/>
              </a:xfrm>
              <a:custGeom>
                <a:avLst/>
                <a:gdLst>
                  <a:gd name="connsiteX0" fmla="*/ 126206 w 747713"/>
                  <a:gd name="connsiteY0" fmla="*/ 0 h 431006"/>
                  <a:gd name="connsiteX1" fmla="*/ 747713 w 747713"/>
                  <a:gd name="connsiteY1" fmla="*/ 276225 h 431006"/>
                  <a:gd name="connsiteX2" fmla="*/ 595313 w 747713"/>
                  <a:gd name="connsiteY2" fmla="*/ 431006 h 431006"/>
                  <a:gd name="connsiteX3" fmla="*/ 28575 w 747713"/>
                  <a:gd name="connsiteY3" fmla="*/ 197644 h 431006"/>
                  <a:gd name="connsiteX4" fmla="*/ 0 w 747713"/>
                  <a:gd name="connsiteY4" fmla="*/ 109538 h 431006"/>
                  <a:gd name="connsiteX5" fmla="*/ 126206 w 747713"/>
                  <a:gd name="connsiteY5" fmla="*/ 0 h 431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7713" h="431006">
                    <a:moveTo>
                      <a:pt x="126206" y="0"/>
                    </a:moveTo>
                    <a:lnTo>
                      <a:pt x="747713" y="276225"/>
                    </a:lnTo>
                    <a:lnTo>
                      <a:pt x="595313" y="431006"/>
                    </a:lnTo>
                    <a:lnTo>
                      <a:pt x="28575" y="197644"/>
                    </a:lnTo>
                    <a:lnTo>
                      <a:pt x="0" y="109538"/>
                    </a:lnTo>
                    <a:lnTo>
                      <a:pt x="126206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2FBE41FE-7469-6711-F086-1021EF77770C}"/>
                  </a:ext>
                </a:extLst>
              </p:cNvPr>
              <p:cNvSpPr/>
              <p:nvPr/>
            </p:nvSpPr>
            <p:spPr>
              <a:xfrm>
                <a:off x="7391400" y="2457450"/>
                <a:ext cx="721519" cy="545306"/>
              </a:xfrm>
              <a:custGeom>
                <a:avLst/>
                <a:gdLst>
                  <a:gd name="connsiteX0" fmla="*/ 83344 w 721519"/>
                  <a:gd name="connsiteY0" fmla="*/ 0 h 545306"/>
                  <a:gd name="connsiteX1" fmla="*/ 0 w 721519"/>
                  <a:gd name="connsiteY1" fmla="*/ 350044 h 545306"/>
                  <a:gd name="connsiteX2" fmla="*/ 721519 w 721519"/>
                  <a:gd name="connsiteY2" fmla="*/ 545306 h 545306"/>
                  <a:gd name="connsiteX3" fmla="*/ 678656 w 721519"/>
                  <a:gd name="connsiteY3" fmla="*/ 228600 h 545306"/>
                  <a:gd name="connsiteX4" fmla="*/ 83344 w 721519"/>
                  <a:gd name="connsiteY4" fmla="*/ 0 h 545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1519" h="545306">
                    <a:moveTo>
                      <a:pt x="83344" y="0"/>
                    </a:moveTo>
                    <a:lnTo>
                      <a:pt x="0" y="350044"/>
                    </a:lnTo>
                    <a:lnTo>
                      <a:pt x="721519" y="545306"/>
                    </a:lnTo>
                    <a:lnTo>
                      <a:pt x="678656" y="228600"/>
                    </a:lnTo>
                    <a:lnTo>
                      <a:pt x="83344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A01CAA64-85B9-7CA6-915E-4FD5BE6EB76D}"/>
                  </a:ext>
                </a:extLst>
              </p:cNvPr>
              <p:cNvSpPr/>
              <p:nvPr/>
            </p:nvSpPr>
            <p:spPr>
              <a:xfrm>
                <a:off x="7217569" y="2821781"/>
                <a:ext cx="897731" cy="1033463"/>
              </a:xfrm>
              <a:custGeom>
                <a:avLst/>
                <a:gdLst>
                  <a:gd name="connsiteX0" fmla="*/ 176212 w 897731"/>
                  <a:gd name="connsiteY0" fmla="*/ 0 h 1033463"/>
                  <a:gd name="connsiteX1" fmla="*/ 0 w 897731"/>
                  <a:gd name="connsiteY1" fmla="*/ 619125 h 1033463"/>
                  <a:gd name="connsiteX2" fmla="*/ 507206 w 897731"/>
                  <a:gd name="connsiteY2" fmla="*/ 1033463 h 1033463"/>
                  <a:gd name="connsiteX3" fmla="*/ 621506 w 897731"/>
                  <a:gd name="connsiteY3" fmla="*/ 895350 h 1033463"/>
                  <a:gd name="connsiteX4" fmla="*/ 897731 w 897731"/>
                  <a:gd name="connsiteY4" fmla="*/ 195263 h 1033463"/>
                  <a:gd name="connsiteX5" fmla="*/ 176212 w 897731"/>
                  <a:gd name="connsiteY5" fmla="*/ 0 h 1033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7731" h="1033463">
                    <a:moveTo>
                      <a:pt x="176212" y="0"/>
                    </a:moveTo>
                    <a:lnTo>
                      <a:pt x="0" y="619125"/>
                    </a:lnTo>
                    <a:lnTo>
                      <a:pt x="507206" y="1033463"/>
                    </a:lnTo>
                    <a:lnTo>
                      <a:pt x="621506" y="895350"/>
                    </a:lnTo>
                    <a:lnTo>
                      <a:pt x="897731" y="195263"/>
                    </a:lnTo>
                    <a:lnTo>
                      <a:pt x="176212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7118801-87FD-DCF9-B508-80AF37855E26}"/>
                  </a:ext>
                </a:extLst>
              </p:cNvPr>
              <p:cNvSpPr/>
              <p:nvPr/>
            </p:nvSpPr>
            <p:spPr>
              <a:xfrm>
                <a:off x="6538913" y="3367088"/>
                <a:ext cx="1181100" cy="812006"/>
              </a:xfrm>
              <a:custGeom>
                <a:avLst/>
                <a:gdLst>
                  <a:gd name="connsiteX0" fmla="*/ 352425 w 1181100"/>
                  <a:gd name="connsiteY0" fmla="*/ 0 h 812006"/>
                  <a:gd name="connsiteX1" fmla="*/ 669131 w 1181100"/>
                  <a:gd name="connsiteY1" fmla="*/ 69056 h 812006"/>
                  <a:gd name="connsiteX2" fmla="*/ 1181100 w 1181100"/>
                  <a:gd name="connsiteY2" fmla="*/ 488156 h 812006"/>
                  <a:gd name="connsiteX3" fmla="*/ 1176337 w 1181100"/>
                  <a:gd name="connsiteY3" fmla="*/ 645318 h 812006"/>
                  <a:gd name="connsiteX4" fmla="*/ 1121568 w 1181100"/>
                  <a:gd name="connsiteY4" fmla="*/ 728662 h 812006"/>
                  <a:gd name="connsiteX5" fmla="*/ 881062 w 1181100"/>
                  <a:gd name="connsiteY5" fmla="*/ 812006 h 812006"/>
                  <a:gd name="connsiteX6" fmla="*/ 185737 w 1181100"/>
                  <a:gd name="connsiteY6" fmla="*/ 773906 h 812006"/>
                  <a:gd name="connsiteX7" fmla="*/ 0 w 1181100"/>
                  <a:gd name="connsiteY7" fmla="*/ 450056 h 812006"/>
                  <a:gd name="connsiteX8" fmla="*/ 352425 w 1181100"/>
                  <a:gd name="connsiteY8" fmla="*/ 0 h 812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81100" h="812006">
                    <a:moveTo>
                      <a:pt x="352425" y="0"/>
                    </a:moveTo>
                    <a:lnTo>
                      <a:pt x="669131" y="69056"/>
                    </a:lnTo>
                    <a:lnTo>
                      <a:pt x="1181100" y="488156"/>
                    </a:lnTo>
                    <a:lnTo>
                      <a:pt x="1176337" y="645318"/>
                    </a:lnTo>
                    <a:lnTo>
                      <a:pt x="1121568" y="728662"/>
                    </a:lnTo>
                    <a:lnTo>
                      <a:pt x="881062" y="812006"/>
                    </a:lnTo>
                    <a:lnTo>
                      <a:pt x="185737" y="773906"/>
                    </a:lnTo>
                    <a:lnTo>
                      <a:pt x="0" y="450056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175C7BF0-F0E5-C442-74C4-60A7B5613579}"/>
                  </a:ext>
                </a:extLst>
              </p:cNvPr>
              <p:cNvSpPr/>
              <p:nvPr/>
            </p:nvSpPr>
            <p:spPr>
              <a:xfrm>
                <a:off x="6300788" y="4148138"/>
                <a:ext cx="1123950" cy="511968"/>
              </a:xfrm>
              <a:custGeom>
                <a:avLst/>
                <a:gdLst>
                  <a:gd name="connsiteX0" fmla="*/ 297656 w 1123950"/>
                  <a:gd name="connsiteY0" fmla="*/ 61912 h 511968"/>
                  <a:gd name="connsiteX1" fmla="*/ 435768 w 1123950"/>
                  <a:gd name="connsiteY1" fmla="*/ 0 h 511968"/>
                  <a:gd name="connsiteX2" fmla="*/ 1123950 w 1123950"/>
                  <a:gd name="connsiteY2" fmla="*/ 33337 h 511968"/>
                  <a:gd name="connsiteX3" fmla="*/ 888206 w 1123950"/>
                  <a:gd name="connsiteY3" fmla="*/ 364331 h 511968"/>
                  <a:gd name="connsiteX4" fmla="*/ 397668 w 1123950"/>
                  <a:gd name="connsiteY4" fmla="*/ 511968 h 511968"/>
                  <a:gd name="connsiteX5" fmla="*/ 0 w 1123950"/>
                  <a:gd name="connsiteY5" fmla="*/ 450056 h 511968"/>
                  <a:gd name="connsiteX6" fmla="*/ 297656 w 1123950"/>
                  <a:gd name="connsiteY6" fmla="*/ 61912 h 511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23950" h="511968">
                    <a:moveTo>
                      <a:pt x="297656" y="61912"/>
                    </a:moveTo>
                    <a:lnTo>
                      <a:pt x="435768" y="0"/>
                    </a:lnTo>
                    <a:lnTo>
                      <a:pt x="1123950" y="33337"/>
                    </a:lnTo>
                    <a:lnTo>
                      <a:pt x="888206" y="364331"/>
                    </a:lnTo>
                    <a:lnTo>
                      <a:pt x="397668" y="511968"/>
                    </a:lnTo>
                    <a:lnTo>
                      <a:pt x="0" y="450056"/>
                    </a:lnTo>
                    <a:lnTo>
                      <a:pt x="297656" y="61912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44071ADC-3599-E850-02EB-4441E4AEAF99}"/>
                  </a:ext>
                </a:extLst>
              </p:cNvPr>
              <p:cNvSpPr/>
              <p:nvPr/>
            </p:nvSpPr>
            <p:spPr>
              <a:xfrm>
                <a:off x="5803106" y="4602956"/>
                <a:ext cx="981075" cy="731044"/>
              </a:xfrm>
              <a:custGeom>
                <a:avLst/>
                <a:gdLst>
                  <a:gd name="connsiteX0" fmla="*/ 0 w 981075"/>
                  <a:gd name="connsiteY0" fmla="*/ 357188 h 731044"/>
                  <a:gd name="connsiteX1" fmla="*/ 502444 w 981075"/>
                  <a:gd name="connsiteY1" fmla="*/ 0 h 731044"/>
                  <a:gd name="connsiteX2" fmla="*/ 921544 w 981075"/>
                  <a:gd name="connsiteY2" fmla="*/ 57150 h 731044"/>
                  <a:gd name="connsiteX3" fmla="*/ 981075 w 981075"/>
                  <a:gd name="connsiteY3" fmla="*/ 509588 h 731044"/>
                  <a:gd name="connsiteX4" fmla="*/ 335757 w 981075"/>
                  <a:gd name="connsiteY4" fmla="*/ 731044 h 731044"/>
                  <a:gd name="connsiteX5" fmla="*/ 0 w 981075"/>
                  <a:gd name="connsiteY5" fmla="*/ 357188 h 731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1075" h="731044">
                    <a:moveTo>
                      <a:pt x="0" y="357188"/>
                    </a:moveTo>
                    <a:lnTo>
                      <a:pt x="502444" y="0"/>
                    </a:lnTo>
                    <a:lnTo>
                      <a:pt x="921544" y="57150"/>
                    </a:lnTo>
                    <a:lnTo>
                      <a:pt x="981075" y="509588"/>
                    </a:lnTo>
                    <a:lnTo>
                      <a:pt x="335757" y="731044"/>
                    </a:lnTo>
                    <a:lnTo>
                      <a:pt x="0" y="357188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86CEEF19-BCD7-26CA-6EEA-7BC2E5DC5759}"/>
                  </a:ext>
                </a:extLst>
              </p:cNvPr>
              <p:cNvSpPr/>
              <p:nvPr/>
            </p:nvSpPr>
            <p:spPr>
              <a:xfrm>
                <a:off x="4964906" y="4957763"/>
                <a:ext cx="1247775" cy="1624012"/>
              </a:xfrm>
              <a:custGeom>
                <a:avLst/>
                <a:gdLst>
                  <a:gd name="connsiteX0" fmla="*/ 628650 w 1247775"/>
                  <a:gd name="connsiteY0" fmla="*/ 0 h 1624012"/>
                  <a:gd name="connsiteX1" fmla="*/ 826294 w 1247775"/>
                  <a:gd name="connsiteY1" fmla="*/ 0 h 1624012"/>
                  <a:gd name="connsiteX2" fmla="*/ 1193007 w 1247775"/>
                  <a:gd name="connsiteY2" fmla="*/ 383381 h 1624012"/>
                  <a:gd name="connsiteX3" fmla="*/ 1247775 w 1247775"/>
                  <a:gd name="connsiteY3" fmla="*/ 802481 h 1624012"/>
                  <a:gd name="connsiteX4" fmla="*/ 847725 w 1247775"/>
                  <a:gd name="connsiteY4" fmla="*/ 1624012 h 1624012"/>
                  <a:gd name="connsiteX5" fmla="*/ 0 w 1247775"/>
                  <a:gd name="connsiteY5" fmla="*/ 652462 h 1624012"/>
                  <a:gd name="connsiteX6" fmla="*/ 628650 w 1247775"/>
                  <a:gd name="connsiteY6" fmla="*/ 0 h 1624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7775" h="1624012">
                    <a:moveTo>
                      <a:pt x="628650" y="0"/>
                    </a:moveTo>
                    <a:lnTo>
                      <a:pt x="826294" y="0"/>
                    </a:lnTo>
                    <a:lnTo>
                      <a:pt x="1193007" y="383381"/>
                    </a:lnTo>
                    <a:lnTo>
                      <a:pt x="1247775" y="802481"/>
                    </a:lnTo>
                    <a:lnTo>
                      <a:pt x="847725" y="1624012"/>
                    </a:lnTo>
                    <a:lnTo>
                      <a:pt x="0" y="652462"/>
                    </a:lnTo>
                    <a:lnTo>
                      <a:pt x="628650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A9A175FB-4CEC-11C0-5DBE-0861532DCC91}"/>
                  </a:ext>
                </a:extLst>
              </p:cNvPr>
              <p:cNvSpPr/>
              <p:nvPr/>
            </p:nvSpPr>
            <p:spPr>
              <a:xfrm>
                <a:off x="4836319" y="4912519"/>
                <a:ext cx="750094" cy="707231"/>
              </a:xfrm>
              <a:custGeom>
                <a:avLst/>
                <a:gdLst>
                  <a:gd name="connsiteX0" fmla="*/ 0 w 750094"/>
                  <a:gd name="connsiteY0" fmla="*/ 16669 h 707231"/>
                  <a:gd name="connsiteX1" fmla="*/ 621506 w 750094"/>
                  <a:gd name="connsiteY1" fmla="*/ 0 h 707231"/>
                  <a:gd name="connsiteX2" fmla="*/ 750094 w 750094"/>
                  <a:gd name="connsiteY2" fmla="*/ 45244 h 707231"/>
                  <a:gd name="connsiteX3" fmla="*/ 102394 w 750094"/>
                  <a:gd name="connsiteY3" fmla="*/ 707231 h 707231"/>
                  <a:gd name="connsiteX4" fmla="*/ 16669 w 750094"/>
                  <a:gd name="connsiteY4" fmla="*/ 395287 h 707231"/>
                  <a:gd name="connsiteX5" fmla="*/ 0 w 750094"/>
                  <a:gd name="connsiteY5" fmla="*/ 16669 h 707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50094" h="707231">
                    <a:moveTo>
                      <a:pt x="0" y="16669"/>
                    </a:moveTo>
                    <a:lnTo>
                      <a:pt x="621506" y="0"/>
                    </a:lnTo>
                    <a:lnTo>
                      <a:pt x="750094" y="45244"/>
                    </a:lnTo>
                    <a:lnTo>
                      <a:pt x="102394" y="707231"/>
                    </a:lnTo>
                    <a:lnTo>
                      <a:pt x="16669" y="395287"/>
                    </a:lnTo>
                    <a:lnTo>
                      <a:pt x="0" y="16669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76514F4-0A4A-6DCC-4DA8-4C25841725DC}"/>
                  </a:ext>
                </a:extLst>
              </p:cNvPr>
              <p:cNvSpPr/>
              <p:nvPr/>
            </p:nvSpPr>
            <p:spPr>
              <a:xfrm>
                <a:off x="4291013" y="4907756"/>
                <a:ext cx="559593" cy="533400"/>
              </a:xfrm>
              <a:custGeom>
                <a:avLst/>
                <a:gdLst>
                  <a:gd name="connsiteX0" fmla="*/ 185737 w 559593"/>
                  <a:gd name="connsiteY0" fmla="*/ 0 h 533400"/>
                  <a:gd name="connsiteX1" fmla="*/ 526256 w 559593"/>
                  <a:gd name="connsiteY1" fmla="*/ 21432 h 533400"/>
                  <a:gd name="connsiteX2" fmla="*/ 559593 w 559593"/>
                  <a:gd name="connsiteY2" fmla="*/ 407194 h 533400"/>
                  <a:gd name="connsiteX3" fmla="*/ 64293 w 559593"/>
                  <a:gd name="connsiteY3" fmla="*/ 533400 h 533400"/>
                  <a:gd name="connsiteX4" fmla="*/ 21431 w 559593"/>
                  <a:gd name="connsiteY4" fmla="*/ 497682 h 533400"/>
                  <a:gd name="connsiteX5" fmla="*/ 0 w 559593"/>
                  <a:gd name="connsiteY5" fmla="*/ 288132 h 533400"/>
                  <a:gd name="connsiteX6" fmla="*/ 50006 w 559593"/>
                  <a:gd name="connsiteY6" fmla="*/ 69057 h 533400"/>
                  <a:gd name="connsiteX7" fmla="*/ 107156 w 559593"/>
                  <a:gd name="connsiteY7" fmla="*/ 19050 h 533400"/>
                  <a:gd name="connsiteX8" fmla="*/ 185737 w 559593"/>
                  <a:gd name="connsiteY8" fmla="*/ 0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59593" h="533400">
                    <a:moveTo>
                      <a:pt x="185737" y="0"/>
                    </a:moveTo>
                    <a:lnTo>
                      <a:pt x="526256" y="21432"/>
                    </a:lnTo>
                    <a:lnTo>
                      <a:pt x="559593" y="407194"/>
                    </a:lnTo>
                    <a:lnTo>
                      <a:pt x="64293" y="533400"/>
                    </a:lnTo>
                    <a:lnTo>
                      <a:pt x="21431" y="497682"/>
                    </a:lnTo>
                    <a:lnTo>
                      <a:pt x="0" y="288132"/>
                    </a:lnTo>
                    <a:lnTo>
                      <a:pt x="50006" y="69057"/>
                    </a:lnTo>
                    <a:lnTo>
                      <a:pt x="107156" y="19050"/>
                    </a:lnTo>
                    <a:lnTo>
                      <a:pt x="185737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37854803-4FB3-2B17-763C-BE1432329B32}"/>
                  </a:ext>
                </a:extLst>
              </p:cNvPr>
              <p:cNvSpPr/>
              <p:nvPr/>
            </p:nvSpPr>
            <p:spPr>
              <a:xfrm>
                <a:off x="3393281" y="4314825"/>
                <a:ext cx="1012032" cy="669131"/>
              </a:xfrm>
              <a:custGeom>
                <a:avLst/>
                <a:gdLst>
                  <a:gd name="connsiteX0" fmla="*/ 292894 w 1012032"/>
                  <a:gd name="connsiteY0" fmla="*/ 0 h 669131"/>
                  <a:gd name="connsiteX1" fmla="*/ 631032 w 1012032"/>
                  <a:gd name="connsiteY1" fmla="*/ 95250 h 669131"/>
                  <a:gd name="connsiteX2" fmla="*/ 1012032 w 1012032"/>
                  <a:gd name="connsiteY2" fmla="*/ 611981 h 669131"/>
                  <a:gd name="connsiteX3" fmla="*/ 933450 w 1012032"/>
                  <a:gd name="connsiteY3" fmla="*/ 669131 h 669131"/>
                  <a:gd name="connsiteX4" fmla="*/ 328613 w 1012032"/>
                  <a:gd name="connsiteY4" fmla="*/ 604838 h 669131"/>
                  <a:gd name="connsiteX5" fmla="*/ 0 w 1012032"/>
                  <a:gd name="connsiteY5" fmla="*/ 311944 h 669131"/>
                  <a:gd name="connsiteX6" fmla="*/ 47625 w 1012032"/>
                  <a:gd name="connsiteY6" fmla="*/ 221456 h 669131"/>
                  <a:gd name="connsiteX7" fmla="*/ 292894 w 1012032"/>
                  <a:gd name="connsiteY7" fmla="*/ 0 h 669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12032" h="669131">
                    <a:moveTo>
                      <a:pt x="292894" y="0"/>
                    </a:moveTo>
                    <a:lnTo>
                      <a:pt x="631032" y="95250"/>
                    </a:lnTo>
                    <a:lnTo>
                      <a:pt x="1012032" y="611981"/>
                    </a:lnTo>
                    <a:lnTo>
                      <a:pt x="933450" y="669131"/>
                    </a:lnTo>
                    <a:lnTo>
                      <a:pt x="328613" y="604838"/>
                    </a:lnTo>
                    <a:lnTo>
                      <a:pt x="0" y="311944"/>
                    </a:lnTo>
                    <a:lnTo>
                      <a:pt x="47625" y="221456"/>
                    </a:lnTo>
                    <a:lnTo>
                      <a:pt x="292894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638C9A5B-8A68-E66A-C4FD-3F57CD10571A}"/>
                  </a:ext>
                </a:extLst>
              </p:cNvPr>
              <p:cNvSpPr/>
              <p:nvPr/>
            </p:nvSpPr>
            <p:spPr>
              <a:xfrm>
                <a:off x="3636169" y="3833813"/>
                <a:ext cx="769144" cy="571500"/>
              </a:xfrm>
              <a:custGeom>
                <a:avLst/>
                <a:gdLst>
                  <a:gd name="connsiteX0" fmla="*/ 0 w 769144"/>
                  <a:gd name="connsiteY0" fmla="*/ 11906 h 571500"/>
                  <a:gd name="connsiteX1" fmla="*/ 390525 w 769144"/>
                  <a:gd name="connsiteY1" fmla="*/ 0 h 571500"/>
                  <a:gd name="connsiteX2" fmla="*/ 676275 w 769144"/>
                  <a:gd name="connsiteY2" fmla="*/ 226218 h 571500"/>
                  <a:gd name="connsiteX3" fmla="*/ 769144 w 769144"/>
                  <a:gd name="connsiteY3" fmla="*/ 359568 h 571500"/>
                  <a:gd name="connsiteX4" fmla="*/ 395287 w 769144"/>
                  <a:gd name="connsiteY4" fmla="*/ 571500 h 571500"/>
                  <a:gd name="connsiteX5" fmla="*/ 54769 w 769144"/>
                  <a:gd name="connsiteY5" fmla="*/ 476250 h 571500"/>
                  <a:gd name="connsiteX6" fmla="*/ 0 w 769144"/>
                  <a:gd name="connsiteY6" fmla="*/ 11906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9144" h="571500">
                    <a:moveTo>
                      <a:pt x="0" y="11906"/>
                    </a:moveTo>
                    <a:lnTo>
                      <a:pt x="390525" y="0"/>
                    </a:lnTo>
                    <a:lnTo>
                      <a:pt x="676275" y="226218"/>
                    </a:lnTo>
                    <a:lnTo>
                      <a:pt x="769144" y="359568"/>
                    </a:lnTo>
                    <a:lnTo>
                      <a:pt x="395287" y="571500"/>
                    </a:lnTo>
                    <a:lnTo>
                      <a:pt x="54769" y="476250"/>
                    </a:lnTo>
                    <a:lnTo>
                      <a:pt x="0" y="11906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CC4BF512-DFB9-8BAF-E000-51F60466E8DA}"/>
                  </a:ext>
                </a:extLst>
              </p:cNvPr>
              <p:cNvSpPr/>
              <p:nvPr/>
            </p:nvSpPr>
            <p:spPr>
              <a:xfrm>
                <a:off x="2643188" y="3509963"/>
                <a:ext cx="969168" cy="466725"/>
              </a:xfrm>
              <a:custGeom>
                <a:avLst/>
                <a:gdLst>
                  <a:gd name="connsiteX0" fmla="*/ 0 w 969168"/>
                  <a:gd name="connsiteY0" fmla="*/ 226218 h 466725"/>
                  <a:gd name="connsiteX1" fmla="*/ 864393 w 969168"/>
                  <a:gd name="connsiteY1" fmla="*/ 0 h 466725"/>
                  <a:gd name="connsiteX2" fmla="*/ 969168 w 969168"/>
                  <a:gd name="connsiteY2" fmla="*/ 333375 h 466725"/>
                  <a:gd name="connsiteX3" fmla="*/ 459581 w 969168"/>
                  <a:gd name="connsiteY3" fmla="*/ 466725 h 466725"/>
                  <a:gd name="connsiteX4" fmla="*/ 0 w 969168"/>
                  <a:gd name="connsiteY4" fmla="*/ 226218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9168" h="466725">
                    <a:moveTo>
                      <a:pt x="0" y="226218"/>
                    </a:moveTo>
                    <a:lnTo>
                      <a:pt x="864393" y="0"/>
                    </a:lnTo>
                    <a:lnTo>
                      <a:pt x="969168" y="333375"/>
                    </a:lnTo>
                    <a:lnTo>
                      <a:pt x="459581" y="466725"/>
                    </a:lnTo>
                    <a:lnTo>
                      <a:pt x="0" y="226218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7712095D-5B31-91E7-0603-B66181CDB700}"/>
                  </a:ext>
                </a:extLst>
              </p:cNvPr>
              <p:cNvSpPr/>
              <p:nvPr/>
            </p:nvSpPr>
            <p:spPr>
              <a:xfrm>
                <a:off x="2962275" y="3850481"/>
                <a:ext cx="731044" cy="678657"/>
              </a:xfrm>
              <a:custGeom>
                <a:avLst/>
                <a:gdLst>
                  <a:gd name="connsiteX0" fmla="*/ 169069 w 731044"/>
                  <a:gd name="connsiteY0" fmla="*/ 123825 h 678657"/>
                  <a:gd name="connsiteX1" fmla="*/ 0 w 731044"/>
                  <a:gd name="connsiteY1" fmla="*/ 373857 h 678657"/>
                  <a:gd name="connsiteX2" fmla="*/ 476250 w 731044"/>
                  <a:gd name="connsiteY2" fmla="*/ 678657 h 678657"/>
                  <a:gd name="connsiteX3" fmla="*/ 731044 w 731044"/>
                  <a:gd name="connsiteY3" fmla="*/ 452438 h 678657"/>
                  <a:gd name="connsiteX4" fmla="*/ 654844 w 731044"/>
                  <a:gd name="connsiteY4" fmla="*/ 0 h 678657"/>
                  <a:gd name="connsiteX5" fmla="*/ 169069 w 731044"/>
                  <a:gd name="connsiteY5" fmla="*/ 123825 h 67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31044" h="678657">
                    <a:moveTo>
                      <a:pt x="169069" y="123825"/>
                    </a:moveTo>
                    <a:lnTo>
                      <a:pt x="0" y="373857"/>
                    </a:lnTo>
                    <a:lnTo>
                      <a:pt x="476250" y="678657"/>
                    </a:lnTo>
                    <a:lnTo>
                      <a:pt x="731044" y="452438"/>
                    </a:lnTo>
                    <a:lnTo>
                      <a:pt x="654844" y="0"/>
                    </a:lnTo>
                    <a:lnTo>
                      <a:pt x="169069" y="123825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31A98EAC-30C0-C8DA-C643-6A8E51243B76}"/>
                  </a:ext>
                </a:extLst>
              </p:cNvPr>
              <p:cNvSpPr/>
              <p:nvPr/>
            </p:nvSpPr>
            <p:spPr>
              <a:xfrm>
                <a:off x="2219325" y="3195638"/>
                <a:ext cx="1304925" cy="538162"/>
              </a:xfrm>
              <a:custGeom>
                <a:avLst/>
                <a:gdLst>
                  <a:gd name="connsiteX0" fmla="*/ 1059656 w 1304925"/>
                  <a:gd name="connsiteY0" fmla="*/ 47625 h 538162"/>
                  <a:gd name="connsiteX1" fmla="*/ 0 w 1304925"/>
                  <a:gd name="connsiteY1" fmla="*/ 0 h 538162"/>
                  <a:gd name="connsiteX2" fmla="*/ 207169 w 1304925"/>
                  <a:gd name="connsiteY2" fmla="*/ 466725 h 538162"/>
                  <a:gd name="connsiteX3" fmla="*/ 290513 w 1304925"/>
                  <a:gd name="connsiteY3" fmla="*/ 531018 h 538162"/>
                  <a:gd name="connsiteX4" fmla="*/ 416719 w 1304925"/>
                  <a:gd name="connsiteY4" fmla="*/ 538162 h 538162"/>
                  <a:gd name="connsiteX5" fmla="*/ 1304925 w 1304925"/>
                  <a:gd name="connsiteY5" fmla="*/ 297656 h 538162"/>
                  <a:gd name="connsiteX6" fmla="*/ 1059656 w 1304925"/>
                  <a:gd name="connsiteY6" fmla="*/ 47625 h 538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4925" h="538162">
                    <a:moveTo>
                      <a:pt x="1059656" y="47625"/>
                    </a:moveTo>
                    <a:lnTo>
                      <a:pt x="0" y="0"/>
                    </a:lnTo>
                    <a:lnTo>
                      <a:pt x="207169" y="466725"/>
                    </a:lnTo>
                    <a:lnTo>
                      <a:pt x="290513" y="531018"/>
                    </a:lnTo>
                    <a:lnTo>
                      <a:pt x="416719" y="538162"/>
                    </a:lnTo>
                    <a:lnTo>
                      <a:pt x="1304925" y="297656"/>
                    </a:lnTo>
                    <a:lnTo>
                      <a:pt x="1059656" y="47625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D43841D3-AEE0-9C74-504C-A3DEF9CA696E}"/>
                  </a:ext>
                </a:extLst>
              </p:cNvPr>
              <p:cNvSpPr/>
              <p:nvPr/>
            </p:nvSpPr>
            <p:spPr>
              <a:xfrm>
                <a:off x="2009775" y="2612231"/>
                <a:ext cx="1423988" cy="642938"/>
              </a:xfrm>
              <a:custGeom>
                <a:avLst/>
                <a:gdLst>
                  <a:gd name="connsiteX0" fmla="*/ 326231 w 1423988"/>
                  <a:gd name="connsiteY0" fmla="*/ 54769 h 642938"/>
                  <a:gd name="connsiteX1" fmla="*/ 1423988 w 1423988"/>
                  <a:gd name="connsiteY1" fmla="*/ 0 h 642938"/>
                  <a:gd name="connsiteX2" fmla="*/ 1245394 w 1423988"/>
                  <a:gd name="connsiteY2" fmla="*/ 642938 h 642938"/>
                  <a:gd name="connsiteX3" fmla="*/ 197644 w 1423988"/>
                  <a:gd name="connsiteY3" fmla="*/ 573882 h 642938"/>
                  <a:gd name="connsiteX4" fmla="*/ 0 w 1423988"/>
                  <a:gd name="connsiteY4" fmla="*/ 411957 h 642938"/>
                  <a:gd name="connsiteX5" fmla="*/ 326231 w 1423988"/>
                  <a:gd name="connsiteY5" fmla="*/ 54769 h 642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23988" h="642938">
                    <a:moveTo>
                      <a:pt x="326231" y="54769"/>
                    </a:moveTo>
                    <a:lnTo>
                      <a:pt x="1423988" y="0"/>
                    </a:lnTo>
                    <a:lnTo>
                      <a:pt x="1245394" y="642938"/>
                    </a:lnTo>
                    <a:lnTo>
                      <a:pt x="197644" y="573882"/>
                    </a:lnTo>
                    <a:lnTo>
                      <a:pt x="0" y="411957"/>
                    </a:lnTo>
                    <a:lnTo>
                      <a:pt x="326231" y="54769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F51C8811-66AE-2930-7E91-D881378D3411}"/>
                  </a:ext>
                </a:extLst>
              </p:cNvPr>
              <p:cNvSpPr/>
              <p:nvPr/>
            </p:nvSpPr>
            <p:spPr>
              <a:xfrm>
                <a:off x="2340769" y="1521619"/>
                <a:ext cx="1319212" cy="1150144"/>
              </a:xfrm>
              <a:custGeom>
                <a:avLst/>
                <a:gdLst>
                  <a:gd name="connsiteX0" fmla="*/ 159544 w 1319212"/>
                  <a:gd name="connsiteY0" fmla="*/ 0 h 1150144"/>
                  <a:gd name="connsiteX1" fmla="*/ 721519 w 1319212"/>
                  <a:gd name="connsiteY1" fmla="*/ 135731 h 1150144"/>
                  <a:gd name="connsiteX2" fmla="*/ 1319212 w 1319212"/>
                  <a:gd name="connsiteY2" fmla="*/ 731044 h 1150144"/>
                  <a:gd name="connsiteX3" fmla="*/ 1316831 w 1319212"/>
                  <a:gd name="connsiteY3" fmla="*/ 947737 h 1150144"/>
                  <a:gd name="connsiteX4" fmla="*/ 1092994 w 1319212"/>
                  <a:gd name="connsiteY4" fmla="*/ 1095375 h 1150144"/>
                  <a:gd name="connsiteX5" fmla="*/ 0 w 1319212"/>
                  <a:gd name="connsiteY5" fmla="*/ 1150144 h 1150144"/>
                  <a:gd name="connsiteX6" fmla="*/ 159544 w 1319212"/>
                  <a:gd name="connsiteY6" fmla="*/ 0 h 1150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19212" h="1150144">
                    <a:moveTo>
                      <a:pt x="159544" y="0"/>
                    </a:moveTo>
                    <a:lnTo>
                      <a:pt x="721519" y="135731"/>
                    </a:lnTo>
                    <a:lnTo>
                      <a:pt x="1319212" y="731044"/>
                    </a:lnTo>
                    <a:cubicBezTo>
                      <a:pt x="1318418" y="803275"/>
                      <a:pt x="1317625" y="875506"/>
                      <a:pt x="1316831" y="947737"/>
                    </a:cubicBezTo>
                    <a:lnTo>
                      <a:pt x="1092994" y="1095375"/>
                    </a:lnTo>
                    <a:lnTo>
                      <a:pt x="0" y="1150144"/>
                    </a:lnTo>
                    <a:lnTo>
                      <a:pt x="159544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8" name="任意多边形: 形状 447">
                <a:extLst>
                  <a:ext uri="{FF2B5EF4-FFF2-40B4-BE49-F238E27FC236}">
                    <a16:creationId xmlns:a16="http://schemas.microsoft.com/office/drawing/2014/main" id="{3458CD52-E93D-3C81-1310-24B9164F7DF9}"/>
                  </a:ext>
                </a:extLst>
              </p:cNvPr>
              <p:cNvSpPr/>
              <p:nvPr/>
            </p:nvSpPr>
            <p:spPr>
              <a:xfrm>
                <a:off x="3050381" y="1264444"/>
                <a:ext cx="1524000" cy="983456"/>
              </a:xfrm>
              <a:custGeom>
                <a:avLst/>
                <a:gdLst>
                  <a:gd name="connsiteX0" fmla="*/ 0 w 1524000"/>
                  <a:gd name="connsiteY0" fmla="*/ 381000 h 983456"/>
                  <a:gd name="connsiteX1" fmla="*/ 230982 w 1524000"/>
                  <a:gd name="connsiteY1" fmla="*/ 278606 h 983456"/>
                  <a:gd name="connsiteX2" fmla="*/ 1223963 w 1524000"/>
                  <a:gd name="connsiteY2" fmla="*/ 0 h 983456"/>
                  <a:gd name="connsiteX3" fmla="*/ 1524000 w 1524000"/>
                  <a:gd name="connsiteY3" fmla="*/ 440531 h 983456"/>
                  <a:gd name="connsiteX4" fmla="*/ 1288257 w 1524000"/>
                  <a:gd name="connsiteY4" fmla="*/ 669131 h 983456"/>
                  <a:gd name="connsiteX5" fmla="*/ 597694 w 1524000"/>
                  <a:gd name="connsiteY5" fmla="*/ 983456 h 983456"/>
                  <a:gd name="connsiteX6" fmla="*/ 0 w 1524000"/>
                  <a:gd name="connsiteY6" fmla="*/ 381000 h 98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24000" h="983456">
                    <a:moveTo>
                      <a:pt x="0" y="381000"/>
                    </a:moveTo>
                    <a:lnTo>
                      <a:pt x="230982" y="278606"/>
                    </a:lnTo>
                    <a:lnTo>
                      <a:pt x="1223963" y="0"/>
                    </a:lnTo>
                    <a:lnTo>
                      <a:pt x="1524000" y="440531"/>
                    </a:lnTo>
                    <a:lnTo>
                      <a:pt x="1288257" y="669131"/>
                    </a:lnTo>
                    <a:lnTo>
                      <a:pt x="597694" y="983456"/>
                    </a:lnTo>
                    <a:lnTo>
                      <a:pt x="0" y="38100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9" name="任意多边形: 形状 448">
                <a:extLst>
                  <a:ext uri="{FF2B5EF4-FFF2-40B4-BE49-F238E27FC236}">
                    <a16:creationId xmlns:a16="http://schemas.microsoft.com/office/drawing/2014/main" id="{1B0A6A18-3F86-DCCE-3B35-4291FEF0A9CB}"/>
                  </a:ext>
                </a:extLst>
              </p:cNvPr>
              <p:cNvSpPr/>
              <p:nvPr/>
            </p:nvSpPr>
            <p:spPr>
              <a:xfrm>
                <a:off x="4276725" y="471488"/>
                <a:ext cx="1316831" cy="1273968"/>
              </a:xfrm>
              <a:custGeom>
                <a:avLst/>
                <a:gdLst>
                  <a:gd name="connsiteX0" fmla="*/ 0 w 1316831"/>
                  <a:gd name="connsiteY0" fmla="*/ 785812 h 1273968"/>
                  <a:gd name="connsiteX1" fmla="*/ 85725 w 1316831"/>
                  <a:gd name="connsiteY1" fmla="*/ 366712 h 1273968"/>
                  <a:gd name="connsiteX2" fmla="*/ 426244 w 1316831"/>
                  <a:gd name="connsiteY2" fmla="*/ 0 h 1273968"/>
                  <a:gd name="connsiteX3" fmla="*/ 1316831 w 1316831"/>
                  <a:gd name="connsiteY3" fmla="*/ 576262 h 1273968"/>
                  <a:gd name="connsiteX4" fmla="*/ 659606 w 1316831"/>
                  <a:gd name="connsiteY4" fmla="*/ 1273968 h 1273968"/>
                  <a:gd name="connsiteX5" fmla="*/ 302419 w 1316831"/>
                  <a:gd name="connsiteY5" fmla="*/ 1226343 h 1273968"/>
                  <a:gd name="connsiteX6" fmla="*/ 0 w 1316831"/>
                  <a:gd name="connsiteY6" fmla="*/ 785812 h 127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16831" h="1273968">
                    <a:moveTo>
                      <a:pt x="0" y="785812"/>
                    </a:moveTo>
                    <a:lnTo>
                      <a:pt x="85725" y="366712"/>
                    </a:lnTo>
                    <a:lnTo>
                      <a:pt x="426244" y="0"/>
                    </a:lnTo>
                    <a:lnTo>
                      <a:pt x="1316831" y="576262"/>
                    </a:lnTo>
                    <a:lnTo>
                      <a:pt x="659606" y="1273968"/>
                    </a:lnTo>
                    <a:lnTo>
                      <a:pt x="302419" y="1226343"/>
                    </a:lnTo>
                    <a:lnTo>
                      <a:pt x="0" y="785812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B99D050E-8DDC-EEE6-2D1D-CACD0D571566}"/>
                </a:ext>
              </a:extLst>
            </p:cNvPr>
            <p:cNvCxnSpPr>
              <a:cxnSpLocks/>
            </p:cNvCxnSpPr>
            <p:nvPr/>
          </p:nvCxnSpPr>
          <p:spPr>
            <a:xfrm>
              <a:off x="5226050" y="3086100"/>
              <a:ext cx="1479550" cy="14430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9C07C4EF-BE48-35C0-FC63-668494B577FF}"/>
                </a:ext>
              </a:extLst>
            </p:cNvPr>
            <p:cNvCxnSpPr>
              <a:cxnSpLocks/>
            </p:cNvCxnSpPr>
            <p:nvPr/>
          </p:nvCxnSpPr>
          <p:spPr>
            <a:xfrm>
              <a:off x="5226050" y="3086100"/>
              <a:ext cx="1546225" cy="6869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8D136663-36EC-D954-FD11-B079949573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6050" y="3078154"/>
              <a:ext cx="2440384" cy="1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0AC99FF5-6BBD-5939-AA96-521A5A0CBD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1366" y="2718598"/>
              <a:ext cx="2570559" cy="3675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011FEB41-FF08-3321-BB23-8F1D84ED02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8985" y="2051232"/>
              <a:ext cx="1982390" cy="103486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BF479A77-84A5-DB20-4E93-F1D8D57ACF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3669" y="2072707"/>
              <a:ext cx="1793874" cy="10133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B7086D01-01A8-BEB5-70BD-8561FF0697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6604" y="1670232"/>
              <a:ext cx="1142999" cy="141586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E9C49F8-55B7-6416-C164-39F7A46D27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4143" y="2486025"/>
              <a:ext cx="2696688" cy="5921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7FC751ED-EC8C-9BB2-35B3-98D2733029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0809" y="1090612"/>
              <a:ext cx="1328104" cy="20016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79AAF715-5211-006A-8E59-48A4386DBE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0809" y="1595438"/>
              <a:ext cx="286624" cy="14906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C369C9F7-F280-53C6-60D8-83E643D7AC9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42285" y="1261360"/>
              <a:ext cx="268524" cy="18247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3E3A867-7E5A-2D3A-7ED4-093157D3D4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28505" y="1703433"/>
              <a:ext cx="1282304" cy="136046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22D39648-9BBD-9BA1-091F-44000C08AB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54258" y="2345531"/>
              <a:ext cx="2259885" cy="73984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19D024F1-2822-8757-3CC8-4F2C4BC1FCD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00375" y="2929765"/>
              <a:ext cx="2210434" cy="1553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1897EDFE-44DE-9E6C-F788-3D7F29B38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62275" y="3081381"/>
              <a:ext cx="2251868" cy="4592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3F4A0DC-6F0C-1E69-29B0-5DC8C8A6D2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50381" y="3094822"/>
              <a:ext cx="2163762" cy="6624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36800F2A-3E3E-0E40-FC81-8C40F92781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40209" y="3104920"/>
              <a:ext cx="1976315" cy="109840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5DB36984-CFBF-1B8C-58DC-8715B26DEE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21271" y="3106314"/>
              <a:ext cx="1100889" cy="10124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1994E671-4929-8F77-F2B4-2729FE6AAD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3594" y="3098596"/>
              <a:ext cx="1390075" cy="158840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131A76A0-4C2C-FD1C-8821-AC3A48DFC6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36306" y="3090850"/>
              <a:ext cx="477837" cy="22241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6478C5A4-F42B-CEE2-7C65-4920232DB0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64906" y="3092224"/>
              <a:ext cx="257254" cy="224177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BB276A5C-8BDC-CD3D-3A78-7BAFA93ED72B}"/>
                </a:ext>
              </a:extLst>
            </p:cNvPr>
            <p:cNvCxnSpPr>
              <a:cxnSpLocks/>
            </p:cNvCxnSpPr>
            <p:nvPr/>
          </p:nvCxnSpPr>
          <p:spPr>
            <a:xfrm>
              <a:off x="5222160" y="3106314"/>
              <a:ext cx="108665" cy="24903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B0AE32C-47C5-181C-EA38-A6B9ADDBDE02}"/>
                </a:ext>
              </a:extLst>
            </p:cNvPr>
            <p:cNvCxnSpPr>
              <a:cxnSpLocks/>
            </p:cNvCxnSpPr>
            <p:nvPr/>
          </p:nvCxnSpPr>
          <p:spPr>
            <a:xfrm>
              <a:off x="5214143" y="3092224"/>
              <a:ext cx="1453357" cy="16766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组合 451">
            <a:extLst>
              <a:ext uri="{FF2B5EF4-FFF2-40B4-BE49-F238E27FC236}">
                <a16:creationId xmlns:a16="http://schemas.microsoft.com/office/drawing/2014/main" id="{57E8AE3A-4ED5-DE1D-9967-AE2216D7329A}"/>
              </a:ext>
            </a:extLst>
          </p:cNvPr>
          <p:cNvGrpSpPr/>
          <p:nvPr/>
        </p:nvGrpSpPr>
        <p:grpSpPr>
          <a:xfrm>
            <a:off x="3286584" y="2341624"/>
            <a:ext cx="2451037" cy="2144658"/>
            <a:chOff x="1237672" y="0"/>
            <a:chExt cx="8323289" cy="6770255"/>
          </a:xfrm>
        </p:grpSpPr>
        <p:grpSp>
          <p:nvGrpSpPr>
            <p:cNvPr id="453" name="组合 452">
              <a:extLst>
                <a:ext uri="{FF2B5EF4-FFF2-40B4-BE49-F238E27FC236}">
                  <a16:creationId xmlns:a16="http://schemas.microsoft.com/office/drawing/2014/main" id="{4CD845CC-CBA0-AF8D-BAC1-3433C7A1D11E}"/>
                </a:ext>
              </a:extLst>
            </p:cNvPr>
            <p:cNvGrpSpPr/>
            <p:nvPr/>
          </p:nvGrpSpPr>
          <p:grpSpPr>
            <a:xfrm>
              <a:off x="1237672" y="0"/>
              <a:ext cx="8323289" cy="6770255"/>
              <a:chOff x="1237672" y="0"/>
              <a:chExt cx="8323289" cy="6770255"/>
            </a:xfrm>
          </p:grpSpPr>
          <p:grpSp>
            <p:nvGrpSpPr>
              <p:cNvPr id="470" name="组合 469">
                <a:extLst>
                  <a:ext uri="{FF2B5EF4-FFF2-40B4-BE49-F238E27FC236}">
                    <a16:creationId xmlns:a16="http://schemas.microsoft.com/office/drawing/2014/main" id="{37D2E8DA-EAB5-EF53-020E-967359A8D95D}"/>
                  </a:ext>
                </a:extLst>
              </p:cNvPr>
              <p:cNvGrpSpPr/>
              <p:nvPr/>
            </p:nvGrpSpPr>
            <p:grpSpPr>
              <a:xfrm>
                <a:off x="1237672" y="0"/>
                <a:ext cx="8323289" cy="6770255"/>
                <a:chOff x="1237672" y="0"/>
                <a:chExt cx="8323289" cy="6770255"/>
              </a:xfrm>
            </p:grpSpPr>
            <p:pic>
              <p:nvPicPr>
                <p:cNvPr id="487" name="图片 486" descr="图表, 雷达图&#10;&#10;描述已自动生成">
                  <a:extLst>
                    <a:ext uri="{FF2B5EF4-FFF2-40B4-BE49-F238E27FC236}">
                      <a16:creationId xmlns:a16="http://schemas.microsoft.com/office/drawing/2014/main" id="{D225CB8F-80F8-AC96-EAF1-73D87BEDE3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632" t="13199" r="10539" b="11650"/>
                <a:stretch/>
              </p:blipFill>
              <p:spPr>
                <a:xfrm>
                  <a:off x="1237672" y="0"/>
                  <a:ext cx="8323289" cy="6770255"/>
                </a:xfrm>
                <a:prstGeom prst="rect">
                  <a:avLst/>
                </a:prstGeom>
              </p:spPr>
            </p:pic>
            <p:sp>
              <p:nvSpPr>
                <p:cNvPr id="488" name="任意多边形: 形状 487">
                  <a:extLst>
                    <a:ext uri="{FF2B5EF4-FFF2-40B4-BE49-F238E27FC236}">
                      <a16:creationId xmlns:a16="http://schemas.microsoft.com/office/drawing/2014/main" id="{1694A663-72D8-93CC-57A9-F1D81A0F024C}"/>
                    </a:ext>
                  </a:extLst>
                </p:cNvPr>
                <p:cNvSpPr/>
                <p:nvPr/>
              </p:nvSpPr>
              <p:spPr>
                <a:xfrm>
                  <a:off x="4688681" y="2731294"/>
                  <a:ext cx="940594" cy="869156"/>
                </a:xfrm>
                <a:custGeom>
                  <a:avLst/>
                  <a:gdLst>
                    <a:gd name="connsiteX0" fmla="*/ 338138 w 940594"/>
                    <a:gd name="connsiteY0" fmla="*/ 0 h 869156"/>
                    <a:gd name="connsiteX1" fmla="*/ 121444 w 940594"/>
                    <a:gd name="connsiteY1" fmla="*/ 247650 h 869156"/>
                    <a:gd name="connsiteX2" fmla="*/ 0 w 940594"/>
                    <a:gd name="connsiteY2" fmla="*/ 540544 h 869156"/>
                    <a:gd name="connsiteX3" fmla="*/ 211932 w 940594"/>
                    <a:gd name="connsiteY3" fmla="*/ 804862 h 869156"/>
                    <a:gd name="connsiteX4" fmla="*/ 338138 w 940594"/>
                    <a:gd name="connsiteY4" fmla="*/ 869156 h 869156"/>
                    <a:gd name="connsiteX5" fmla="*/ 461963 w 940594"/>
                    <a:gd name="connsiteY5" fmla="*/ 866775 h 869156"/>
                    <a:gd name="connsiteX6" fmla="*/ 533400 w 940594"/>
                    <a:gd name="connsiteY6" fmla="*/ 864394 h 869156"/>
                    <a:gd name="connsiteX7" fmla="*/ 940594 w 940594"/>
                    <a:gd name="connsiteY7" fmla="*/ 709612 h 869156"/>
                    <a:gd name="connsiteX8" fmla="*/ 745332 w 940594"/>
                    <a:gd name="connsiteY8" fmla="*/ 228600 h 869156"/>
                    <a:gd name="connsiteX9" fmla="*/ 338138 w 940594"/>
                    <a:gd name="connsiteY9" fmla="*/ 0 h 869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40594" h="869156">
                      <a:moveTo>
                        <a:pt x="338138" y="0"/>
                      </a:moveTo>
                      <a:lnTo>
                        <a:pt x="121444" y="247650"/>
                      </a:lnTo>
                      <a:lnTo>
                        <a:pt x="0" y="540544"/>
                      </a:lnTo>
                      <a:lnTo>
                        <a:pt x="211932" y="804862"/>
                      </a:lnTo>
                      <a:lnTo>
                        <a:pt x="338138" y="869156"/>
                      </a:lnTo>
                      <a:lnTo>
                        <a:pt x="461963" y="866775"/>
                      </a:lnTo>
                      <a:lnTo>
                        <a:pt x="533400" y="864394"/>
                      </a:lnTo>
                      <a:lnTo>
                        <a:pt x="940594" y="709612"/>
                      </a:lnTo>
                      <a:lnTo>
                        <a:pt x="745332" y="228600"/>
                      </a:lnTo>
                      <a:lnTo>
                        <a:pt x="338138" y="0"/>
                      </a:lnTo>
                      <a:close/>
                    </a:path>
                  </a:pathLst>
                </a:custGeom>
                <a:solidFill>
                  <a:srgbClr val="CCD2D8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71" name="任意多边形: 形状 470">
                <a:extLst>
                  <a:ext uri="{FF2B5EF4-FFF2-40B4-BE49-F238E27FC236}">
                    <a16:creationId xmlns:a16="http://schemas.microsoft.com/office/drawing/2014/main" id="{A554B826-9D54-5A11-B997-54B551DA0FC0}"/>
                  </a:ext>
                </a:extLst>
              </p:cNvPr>
              <p:cNvSpPr/>
              <p:nvPr/>
            </p:nvSpPr>
            <p:spPr>
              <a:xfrm>
                <a:off x="3657600" y="1933575"/>
                <a:ext cx="1004888" cy="700088"/>
              </a:xfrm>
              <a:custGeom>
                <a:avLst/>
                <a:gdLst>
                  <a:gd name="connsiteX0" fmla="*/ 0 w 1004888"/>
                  <a:gd name="connsiteY0" fmla="*/ 309563 h 700088"/>
                  <a:gd name="connsiteX1" fmla="*/ 4763 w 1004888"/>
                  <a:gd name="connsiteY1" fmla="*/ 523875 h 700088"/>
                  <a:gd name="connsiteX2" fmla="*/ 271463 w 1004888"/>
                  <a:gd name="connsiteY2" fmla="*/ 700088 h 700088"/>
                  <a:gd name="connsiteX3" fmla="*/ 576263 w 1004888"/>
                  <a:gd name="connsiteY3" fmla="*/ 681038 h 700088"/>
                  <a:gd name="connsiteX4" fmla="*/ 1004888 w 1004888"/>
                  <a:gd name="connsiteY4" fmla="*/ 528638 h 700088"/>
                  <a:gd name="connsiteX5" fmla="*/ 695325 w 1004888"/>
                  <a:gd name="connsiteY5" fmla="*/ 0 h 700088"/>
                  <a:gd name="connsiteX6" fmla="*/ 0 w 1004888"/>
                  <a:gd name="connsiteY6" fmla="*/ 309563 h 700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4888" h="700088">
                    <a:moveTo>
                      <a:pt x="0" y="309563"/>
                    </a:moveTo>
                    <a:lnTo>
                      <a:pt x="4763" y="523875"/>
                    </a:lnTo>
                    <a:lnTo>
                      <a:pt x="271463" y="700088"/>
                    </a:lnTo>
                    <a:lnTo>
                      <a:pt x="576263" y="681038"/>
                    </a:lnTo>
                    <a:lnTo>
                      <a:pt x="1004888" y="528638"/>
                    </a:lnTo>
                    <a:lnTo>
                      <a:pt x="695325" y="0"/>
                    </a:lnTo>
                    <a:lnTo>
                      <a:pt x="0" y="309563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2" name="任意多边形: 形状 471">
                <a:extLst>
                  <a:ext uri="{FF2B5EF4-FFF2-40B4-BE49-F238E27FC236}">
                    <a16:creationId xmlns:a16="http://schemas.microsoft.com/office/drawing/2014/main" id="{CE3F3BA6-6C93-F7BB-C04A-9A0A923EE46B}"/>
                  </a:ext>
                </a:extLst>
              </p:cNvPr>
              <p:cNvSpPr/>
              <p:nvPr/>
            </p:nvSpPr>
            <p:spPr>
              <a:xfrm>
                <a:off x="4350544" y="1690688"/>
                <a:ext cx="742950" cy="845343"/>
              </a:xfrm>
              <a:custGeom>
                <a:avLst/>
                <a:gdLst>
                  <a:gd name="connsiteX0" fmla="*/ 0 w 742950"/>
                  <a:gd name="connsiteY0" fmla="*/ 242887 h 845343"/>
                  <a:gd name="connsiteX1" fmla="*/ 211931 w 742950"/>
                  <a:gd name="connsiteY1" fmla="*/ 0 h 845343"/>
                  <a:gd name="connsiteX2" fmla="*/ 573881 w 742950"/>
                  <a:gd name="connsiteY2" fmla="*/ 52387 h 845343"/>
                  <a:gd name="connsiteX3" fmla="*/ 742950 w 742950"/>
                  <a:gd name="connsiteY3" fmla="*/ 176212 h 845343"/>
                  <a:gd name="connsiteX4" fmla="*/ 702469 w 742950"/>
                  <a:gd name="connsiteY4" fmla="*/ 845343 h 845343"/>
                  <a:gd name="connsiteX5" fmla="*/ 309562 w 742950"/>
                  <a:gd name="connsiteY5" fmla="*/ 762000 h 845343"/>
                  <a:gd name="connsiteX6" fmla="*/ 0 w 742950"/>
                  <a:gd name="connsiteY6" fmla="*/ 242887 h 845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42950" h="845343">
                    <a:moveTo>
                      <a:pt x="0" y="242887"/>
                    </a:moveTo>
                    <a:lnTo>
                      <a:pt x="211931" y="0"/>
                    </a:lnTo>
                    <a:lnTo>
                      <a:pt x="573881" y="52387"/>
                    </a:lnTo>
                    <a:lnTo>
                      <a:pt x="742950" y="176212"/>
                    </a:lnTo>
                    <a:lnTo>
                      <a:pt x="702469" y="845343"/>
                    </a:lnTo>
                    <a:lnTo>
                      <a:pt x="309562" y="762000"/>
                    </a:lnTo>
                    <a:lnTo>
                      <a:pt x="0" y="242887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3" name="任意多边形: 形状 472">
                <a:extLst>
                  <a:ext uri="{FF2B5EF4-FFF2-40B4-BE49-F238E27FC236}">
                    <a16:creationId xmlns:a16="http://schemas.microsoft.com/office/drawing/2014/main" id="{DC3BADFC-5B45-74E4-9962-93ECE55402BE}"/>
                  </a:ext>
                </a:extLst>
              </p:cNvPr>
              <p:cNvSpPr/>
              <p:nvPr/>
            </p:nvSpPr>
            <p:spPr>
              <a:xfrm>
                <a:off x="3264694" y="2462213"/>
                <a:ext cx="871537" cy="1028700"/>
              </a:xfrm>
              <a:custGeom>
                <a:avLst/>
                <a:gdLst>
                  <a:gd name="connsiteX0" fmla="*/ 390525 w 871537"/>
                  <a:gd name="connsiteY0" fmla="*/ 0 h 1028700"/>
                  <a:gd name="connsiteX1" fmla="*/ 666750 w 871537"/>
                  <a:gd name="connsiteY1" fmla="*/ 171450 h 1028700"/>
                  <a:gd name="connsiteX2" fmla="*/ 871537 w 871537"/>
                  <a:gd name="connsiteY2" fmla="*/ 719137 h 1028700"/>
                  <a:gd name="connsiteX3" fmla="*/ 257175 w 871537"/>
                  <a:gd name="connsiteY3" fmla="*/ 1028700 h 1028700"/>
                  <a:gd name="connsiteX4" fmla="*/ 0 w 871537"/>
                  <a:gd name="connsiteY4" fmla="*/ 781050 h 1028700"/>
                  <a:gd name="connsiteX5" fmla="*/ 169069 w 871537"/>
                  <a:gd name="connsiteY5" fmla="*/ 150018 h 1028700"/>
                  <a:gd name="connsiteX6" fmla="*/ 390525 w 871537"/>
                  <a:gd name="connsiteY6" fmla="*/ 0 h 1028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71537" h="1028700">
                    <a:moveTo>
                      <a:pt x="390525" y="0"/>
                    </a:moveTo>
                    <a:lnTo>
                      <a:pt x="666750" y="171450"/>
                    </a:lnTo>
                    <a:lnTo>
                      <a:pt x="871537" y="719137"/>
                    </a:lnTo>
                    <a:lnTo>
                      <a:pt x="257175" y="1028700"/>
                    </a:lnTo>
                    <a:lnTo>
                      <a:pt x="0" y="781050"/>
                    </a:lnTo>
                    <a:lnTo>
                      <a:pt x="169069" y="150018"/>
                    </a:ln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4" name="任意多边形: 形状 473">
                <a:extLst>
                  <a:ext uri="{FF2B5EF4-FFF2-40B4-BE49-F238E27FC236}">
                    <a16:creationId xmlns:a16="http://schemas.microsoft.com/office/drawing/2014/main" id="{27CB1D25-E588-7FD5-5573-20FB460E7A05}"/>
                  </a:ext>
                </a:extLst>
              </p:cNvPr>
              <p:cNvSpPr/>
              <p:nvPr/>
            </p:nvSpPr>
            <p:spPr>
              <a:xfrm>
                <a:off x="3512344" y="3169444"/>
                <a:ext cx="821531" cy="669131"/>
              </a:xfrm>
              <a:custGeom>
                <a:avLst/>
                <a:gdLst>
                  <a:gd name="connsiteX0" fmla="*/ 619125 w 821531"/>
                  <a:gd name="connsiteY0" fmla="*/ 0 h 669131"/>
                  <a:gd name="connsiteX1" fmla="*/ 821531 w 821531"/>
                  <a:gd name="connsiteY1" fmla="*/ 64294 h 669131"/>
                  <a:gd name="connsiteX2" fmla="*/ 550069 w 821531"/>
                  <a:gd name="connsiteY2" fmla="*/ 640556 h 669131"/>
                  <a:gd name="connsiteX3" fmla="*/ 507206 w 821531"/>
                  <a:gd name="connsiteY3" fmla="*/ 657225 h 669131"/>
                  <a:gd name="connsiteX4" fmla="*/ 121444 w 821531"/>
                  <a:gd name="connsiteY4" fmla="*/ 669131 h 669131"/>
                  <a:gd name="connsiteX5" fmla="*/ 85725 w 821531"/>
                  <a:gd name="connsiteY5" fmla="*/ 652462 h 669131"/>
                  <a:gd name="connsiteX6" fmla="*/ 0 w 821531"/>
                  <a:gd name="connsiteY6" fmla="*/ 338137 h 669131"/>
                  <a:gd name="connsiteX7" fmla="*/ 0 w 821531"/>
                  <a:gd name="connsiteY7" fmla="*/ 316706 h 669131"/>
                  <a:gd name="connsiteX8" fmla="*/ 619125 w 821531"/>
                  <a:gd name="connsiteY8" fmla="*/ 0 h 669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1531" h="669131">
                    <a:moveTo>
                      <a:pt x="619125" y="0"/>
                    </a:moveTo>
                    <a:lnTo>
                      <a:pt x="821531" y="64294"/>
                    </a:lnTo>
                    <a:lnTo>
                      <a:pt x="550069" y="640556"/>
                    </a:lnTo>
                    <a:lnTo>
                      <a:pt x="507206" y="657225"/>
                    </a:lnTo>
                    <a:lnTo>
                      <a:pt x="121444" y="669131"/>
                    </a:lnTo>
                    <a:lnTo>
                      <a:pt x="85725" y="652462"/>
                    </a:lnTo>
                    <a:lnTo>
                      <a:pt x="0" y="338137"/>
                    </a:lnTo>
                    <a:lnTo>
                      <a:pt x="0" y="316706"/>
                    </a:lnTo>
                    <a:lnTo>
                      <a:pt x="619125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5" name="任意多边形: 形状 474">
                <a:extLst>
                  <a:ext uri="{FF2B5EF4-FFF2-40B4-BE49-F238E27FC236}">
                    <a16:creationId xmlns:a16="http://schemas.microsoft.com/office/drawing/2014/main" id="{BE27AC1A-55EB-8976-E9E2-F425CC24A857}"/>
                  </a:ext>
                </a:extLst>
              </p:cNvPr>
              <p:cNvSpPr/>
              <p:nvPr/>
            </p:nvSpPr>
            <p:spPr>
              <a:xfrm>
                <a:off x="4036219" y="3664744"/>
                <a:ext cx="631031" cy="402431"/>
              </a:xfrm>
              <a:custGeom>
                <a:avLst/>
                <a:gdLst>
                  <a:gd name="connsiteX0" fmla="*/ 631031 w 631031"/>
                  <a:gd name="connsiteY0" fmla="*/ 0 h 402431"/>
                  <a:gd name="connsiteX1" fmla="*/ 0 w 631031"/>
                  <a:gd name="connsiteY1" fmla="*/ 161925 h 402431"/>
                  <a:gd name="connsiteX2" fmla="*/ 288131 w 631031"/>
                  <a:gd name="connsiteY2" fmla="*/ 402431 h 402431"/>
                  <a:gd name="connsiteX3" fmla="*/ 535781 w 631031"/>
                  <a:gd name="connsiteY3" fmla="*/ 121444 h 402431"/>
                  <a:gd name="connsiteX4" fmla="*/ 631031 w 631031"/>
                  <a:gd name="connsiteY4" fmla="*/ 0 h 402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1031" h="402431">
                    <a:moveTo>
                      <a:pt x="631031" y="0"/>
                    </a:moveTo>
                    <a:lnTo>
                      <a:pt x="0" y="161925"/>
                    </a:lnTo>
                    <a:lnTo>
                      <a:pt x="288131" y="402431"/>
                    </a:lnTo>
                    <a:lnTo>
                      <a:pt x="535781" y="121444"/>
                    </a:lnTo>
                    <a:lnTo>
                      <a:pt x="631031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6" name="任意多边形: 形状 475">
                <a:extLst>
                  <a:ext uri="{FF2B5EF4-FFF2-40B4-BE49-F238E27FC236}">
                    <a16:creationId xmlns:a16="http://schemas.microsoft.com/office/drawing/2014/main" id="{7D21BDC7-7A43-8697-0B52-5F12DCE8AA1F}"/>
                  </a:ext>
                </a:extLst>
              </p:cNvPr>
              <p:cNvSpPr/>
              <p:nvPr/>
            </p:nvSpPr>
            <p:spPr>
              <a:xfrm>
                <a:off x="4326731" y="3783806"/>
                <a:ext cx="250032" cy="400050"/>
              </a:xfrm>
              <a:custGeom>
                <a:avLst/>
                <a:gdLst>
                  <a:gd name="connsiteX0" fmla="*/ 250032 w 250032"/>
                  <a:gd name="connsiteY0" fmla="*/ 0 h 400050"/>
                  <a:gd name="connsiteX1" fmla="*/ 0 w 250032"/>
                  <a:gd name="connsiteY1" fmla="*/ 276225 h 400050"/>
                  <a:gd name="connsiteX2" fmla="*/ 57150 w 250032"/>
                  <a:gd name="connsiteY2" fmla="*/ 390525 h 400050"/>
                  <a:gd name="connsiteX3" fmla="*/ 145257 w 250032"/>
                  <a:gd name="connsiteY3" fmla="*/ 400050 h 400050"/>
                  <a:gd name="connsiteX4" fmla="*/ 250032 w 250032"/>
                  <a:gd name="connsiteY4" fmla="*/ 0 h 400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032" h="400050">
                    <a:moveTo>
                      <a:pt x="250032" y="0"/>
                    </a:moveTo>
                    <a:lnTo>
                      <a:pt x="0" y="276225"/>
                    </a:lnTo>
                    <a:lnTo>
                      <a:pt x="57150" y="390525"/>
                    </a:lnTo>
                    <a:lnTo>
                      <a:pt x="145257" y="400050"/>
                    </a:lnTo>
                    <a:lnTo>
                      <a:pt x="250032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7" name="任意多边形: 形状 476">
                <a:extLst>
                  <a:ext uri="{FF2B5EF4-FFF2-40B4-BE49-F238E27FC236}">
                    <a16:creationId xmlns:a16="http://schemas.microsoft.com/office/drawing/2014/main" id="{6AFD3B5D-CA62-2C64-987C-BE72A1045367}"/>
                  </a:ext>
                </a:extLst>
              </p:cNvPr>
              <p:cNvSpPr/>
              <p:nvPr/>
            </p:nvSpPr>
            <p:spPr>
              <a:xfrm>
                <a:off x="4026694" y="4179094"/>
                <a:ext cx="704850" cy="742950"/>
              </a:xfrm>
              <a:custGeom>
                <a:avLst/>
                <a:gdLst>
                  <a:gd name="connsiteX0" fmla="*/ 433387 w 704850"/>
                  <a:gd name="connsiteY0" fmla="*/ 9525 h 742950"/>
                  <a:gd name="connsiteX1" fmla="*/ 704850 w 704850"/>
                  <a:gd name="connsiteY1" fmla="*/ 78581 h 742950"/>
                  <a:gd name="connsiteX2" fmla="*/ 445294 w 704850"/>
                  <a:gd name="connsiteY2" fmla="*/ 726281 h 742950"/>
                  <a:gd name="connsiteX3" fmla="*/ 371475 w 704850"/>
                  <a:gd name="connsiteY3" fmla="*/ 742950 h 742950"/>
                  <a:gd name="connsiteX4" fmla="*/ 0 w 704850"/>
                  <a:gd name="connsiteY4" fmla="*/ 238125 h 742950"/>
                  <a:gd name="connsiteX5" fmla="*/ 357187 w 704850"/>
                  <a:gd name="connsiteY5" fmla="*/ 0 h 742950"/>
                  <a:gd name="connsiteX6" fmla="*/ 433387 w 704850"/>
                  <a:gd name="connsiteY6" fmla="*/ 9525 h 74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850" h="742950">
                    <a:moveTo>
                      <a:pt x="433387" y="9525"/>
                    </a:moveTo>
                    <a:lnTo>
                      <a:pt x="704850" y="78581"/>
                    </a:lnTo>
                    <a:lnTo>
                      <a:pt x="445294" y="726281"/>
                    </a:lnTo>
                    <a:lnTo>
                      <a:pt x="371475" y="742950"/>
                    </a:lnTo>
                    <a:lnTo>
                      <a:pt x="0" y="238125"/>
                    </a:lnTo>
                    <a:lnTo>
                      <a:pt x="357187" y="0"/>
                    </a:lnTo>
                    <a:lnTo>
                      <a:pt x="433387" y="9525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8" name="任意多边形: 形状 477">
                <a:extLst>
                  <a:ext uri="{FF2B5EF4-FFF2-40B4-BE49-F238E27FC236}">
                    <a16:creationId xmlns:a16="http://schemas.microsoft.com/office/drawing/2014/main" id="{80557DAF-6F9D-2315-7247-B0C860B9744D}"/>
                  </a:ext>
                </a:extLst>
              </p:cNvPr>
              <p:cNvSpPr/>
              <p:nvPr/>
            </p:nvSpPr>
            <p:spPr>
              <a:xfrm>
                <a:off x="4464844" y="4195763"/>
                <a:ext cx="1000125" cy="731043"/>
              </a:xfrm>
              <a:custGeom>
                <a:avLst/>
                <a:gdLst>
                  <a:gd name="connsiteX0" fmla="*/ 264319 w 1000125"/>
                  <a:gd name="connsiteY0" fmla="*/ 64293 h 731043"/>
                  <a:gd name="connsiteX1" fmla="*/ 404812 w 1000125"/>
                  <a:gd name="connsiteY1" fmla="*/ 0 h 731043"/>
                  <a:gd name="connsiteX2" fmla="*/ 473869 w 1000125"/>
                  <a:gd name="connsiteY2" fmla="*/ 50006 h 731043"/>
                  <a:gd name="connsiteX3" fmla="*/ 1000125 w 1000125"/>
                  <a:gd name="connsiteY3" fmla="*/ 721518 h 731043"/>
                  <a:gd name="connsiteX4" fmla="*/ 378619 w 1000125"/>
                  <a:gd name="connsiteY4" fmla="*/ 731043 h 731043"/>
                  <a:gd name="connsiteX5" fmla="*/ 0 w 1000125"/>
                  <a:gd name="connsiteY5" fmla="*/ 704850 h 731043"/>
                  <a:gd name="connsiteX6" fmla="*/ 264319 w 1000125"/>
                  <a:gd name="connsiteY6" fmla="*/ 64293 h 731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0125" h="731043">
                    <a:moveTo>
                      <a:pt x="264319" y="64293"/>
                    </a:moveTo>
                    <a:lnTo>
                      <a:pt x="404812" y="0"/>
                    </a:lnTo>
                    <a:lnTo>
                      <a:pt x="473869" y="50006"/>
                    </a:lnTo>
                    <a:lnTo>
                      <a:pt x="1000125" y="721518"/>
                    </a:lnTo>
                    <a:lnTo>
                      <a:pt x="378619" y="731043"/>
                    </a:lnTo>
                    <a:lnTo>
                      <a:pt x="0" y="704850"/>
                    </a:lnTo>
                    <a:lnTo>
                      <a:pt x="264319" y="64293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9" name="任意多边形: 形状 478">
                <a:extLst>
                  <a:ext uri="{FF2B5EF4-FFF2-40B4-BE49-F238E27FC236}">
                    <a16:creationId xmlns:a16="http://schemas.microsoft.com/office/drawing/2014/main" id="{67FDA41A-7189-181B-EFDC-A54CFB401019}"/>
                  </a:ext>
                </a:extLst>
              </p:cNvPr>
              <p:cNvSpPr/>
              <p:nvPr/>
            </p:nvSpPr>
            <p:spPr>
              <a:xfrm>
                <a:off x="4941094" y="4214813"/>
                <a:ext cx="823912" cy="747712"/>
              </a:xfrm>
              <a:custGeom>
                <a:avLst/>
                <a:gdLst>
                  <a:gd name="connsiteX0" fmla="*/ 0 w 823912"/>
                  <a:gd name="connsiteY0" fmla="*/ 16668 h 747712"/>
                  <a:gd name="connsiteX1" fmla="*/ 404812 w 823912"/>
                  <a:gd name="connsiteY1" fmla="*/ 0 h 747712"/>
                  <a:gd name="connsiteX2" fmla="*/ 726281 w 823912"/>
                  <a:gd name="connsiteY2" fmla="*/ 54768 h 747712"/>
                  <a:gd name="connsiteX3" fmla="*/ 785812 w 823912"/>
                  <a:gd name="connsiteY3" fmla="*/ 88106 h 747712"/>
                  <a:gd name="connsiteX4" fmla="*/ 823912 w 823912"/>
                  <a:gd name="connsiteY4" fmla="*/ 747712 h 747712"/>
                  <a:gd name="connsiteX5" fmla="*/ 661987 w 823912"/>
                  <a:gd name="connsiteY5" fmla="*/ 735806 h 747712"/>
                  <a:gd name="connsiteX6" fmla="*/ 521494 w 823912"/>
                  <a:gd name="connsiteY6" fmla="*/ 688181 h 747712"/>
                  <a:gd name="connsiteX7" fmla="*/ 0 w 823912"/>
                  <a:gd name="connsiteY7" fmla="*/ 16668 h 74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23912" h="747712">
                    <a:moveTo>
                      <a:pt x="0" y="16668"/>
                    </a:moveTo>
                    <a:lnTo>
                      <a:pt x="404812" y="0"/>
                    </a:lnTo>
                    <a:lnTo>
                      <a:pt x="726281" y="54768"/>
                    </a:lnTo>
                    <a:lnTo>
                      <a:pt x="785812" y="88106"/>
                    </a:lnTo>
                    <a:lnTo>
                      <a:pt x="823912" y="747712"/>
                    </a:lnTo>
                    <a:lnTo>
                      <a:pt x="661987" y="735806"/>
                    </a:lnTo>
                    <a:lnTo>
                      <a:pt x="521494" y="688181"/>
                    </a:lnTo>
                    <a:lnTo>
                      <a:pt x="0" y="16668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0" name="任意多边形: 形状 479">
                <a:extLst>
                  <a:ext uri="{FF2B5EF4-FFF2-40B4-BE49-F238E27FC236}">
                    <a16:creationId xmlns:a16="http://schemas.microsoft.com/office/drawing/2014/main" id="{57C28CBD-3493-D4DA-20AD-244428F396A9}"/>
                  </a:ext>
                </a:extLst>
              </p:cNvPr>
              <p:cNvSpPr/>
              <p:nvPr/>
            </p:nvSpPr>
            <p:spPr>
              <a:xfrm>
                <a:off x="5729288" y="4031456"/>
                <a:ext cx="859631" cy="933450"/>
              </a:xfrm>
              <a:custGeom>
                <a:avLst/>
                <a:gdLst>
                  <a:gd name="connsiteX0" fmla="*/ 0 w 859631"/>
                  <a:gd name="connsiteY0" fmla="*/ 269082 h 933450"/>
                  <a:gd name="connsiteX1" fmla="*/ 283368 w 859631"/>
                  <a:gd name="connsiteY1" fmla="*/ 0 h 933450"/>
                  <a:gd name="connsiteX2" fmla="*/ 859631 w 859631"/>
                  <a:gd name="connsiteY2" fmla="*/ 180975 h 933450"/>
                  <a:gd name="connsiteX3" fmla="*/ 561975 w 859631"/>
                  <a:gd name="connsiteY3" fmla="*/ 576263 h 933450"/>
                  <a:gd name="connsiteX4" fmla="*/ 61912 w 859631"/>
                  <a:gd name="connsiteY4" fmla="*/ 933450 h 933450"/>
                  <a:gd name="connsiteX5" fmla="*/ 0 w 859631"/>
                  <a:gd name="connsiteY5" fmla="*/ 269082 h 933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59631" h="933450">
                    <a:moveTo>
                      <a:pt x="0" y="269082"/>
                    </a:moveTo>
                    <a:lnTo>
                      <a:pt x="283368" y="0"/>
                    </a:lnTo>
                    <a:lnTo>
                      <a:pt x="859631" y="180975"/>
                    </a:lnTo>
                    <a:lnTo>
                      <a:pt x="561975" y="576263"/>
                    </a:lnTo>
                    <a:lnTo>
                      <a:pt x="61912" y="933450"/>
                    </a:lnTo>
                    <a:lnTo>
                      <a:pt x="0" y="269082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1" name="任意多边形: 形状 480">
                <a:extLst>
                  <a:ext uri="{FF2B5EF4-FFF2-40B4-BE49-F238E27FC236}">
                    <a16:creationId xmlns:a16="http://schemas.microsoft.com/office/drawing/2014/main" id="{3A0EC41D-6DC2-A2BA-5C8E-12F7095A74BE}"/>
                  </a:ext>
                </a:extLst>
              </p:cNvPr>
              <p:cNvSpPr/>
              <p:nvPr/>
            </p:nvSpPr>
            <p:spPr>
              <a:xfrm>
                <a:off x="5993606" y="3579019"/>
                <a:ext cx="740569" cy="619125"/>
              </a:xfrm>
              <a:custGeom>
                <a:avLst/>
                <a:gdLst>
                  <a:gd name="connsiteX0" fmla="*/ 0 w 740569"/>
                  <a:gd name="connsiteY0" fmla="*/ 0 h 619125"/>
                  <a:gd name="connsiteX1" fmla="*/ 535782 w 740569"/>
                  <a:gd name="connsiteY1" fmla="*/ 247650 h 619125"/>
                  <a:gd name="connsiteX2" fmla="*/ 740569 w 740569"/>
                  <a:gd name="connsiteY2" fmla="*/ 578644 h 619125"/>
                  <a:gd name="connsiteX3" fmla="*/ 602457 w 740569"/>
                  <a:gd name="connsiteY3" fmla="*/ 619125 h 619125"/>
                  <a:gd name="connsiteX4" fmla="*/ 26194 w 740569"/>
                  <a:gd name="connsiteY4" fmla="*/ 454819 h 619125"/>
                  <a:gd name="connsiteX5" fmla="*/ 0 w 740569"/>
                  <a:gd name="connsiteY5" fmla="*/ 0 h 61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569" h="619125">
                    <a:moveTo>
                      <a:pt x="0" y="0"/>
                    </a:moveTo>
                    <a:lnTo>
                      <a:pt x="535782" y="247650"/>
                    </a:lnTo>
                    <a:lnTo>
                      <a:pt x="740569" y="578644"/>
                    </a:lnTo>
                    <a:lnTo>
                      <a:pt x="602457" y="619125"/>
                    </a:lnTo>
                    <a:lnTo>
                      <a:pt x="26194" y="4548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2" name="任意多边形: 形状 481">
                <a:extLst>
                  <a:ext uri="{FF2B5EF4-FFF2-40B4-BE49-F238E27FC236}">
                    <a16:creationId xmlns:a16="http://schemas.microsoft.com/office/drawing/2014/main" id="{7C1E2C1C-5E6B-60FF-2D3B-A7BB142C611C}"/>
                  </a:ext>
                </a:extLst>
              </p:cNvPr>
              <p:cNvSpPr/>
              <p:nvPr/>
            </p:nvSpPr>
            <p:spPr>
              <a:xfrm>
                <a:off x="5929313" y="3098006"/>
                <a:ext cx="959643" cy="735807"/>
              </a:xfrm>
              <a:custGeom>
                <a:avLst/>
                <a:gdLst>
                  <a:gd name="connsiteX0" fmla="*/ 0 w 959643"/>
                  <a:gd name="connsiteY0" fmla="*/ 357188 h 735807"/>
                  <a:gd name="connsiteX1" fmla="*/ 433387 w 959643"/>
                  <a:gd name="connsiteY1" fmla="*/ 0 h 735807"/>
                  <a:gd name="connsiteX2" fmla="*/ 959643 w 959643"/>
                  <a:gd name="connsiteY2" fmla="*/ 264319 h 735807"/>
                  <a:gd name="connsiteX3" fmla="*/ 600075 w 959643"/>
                  <a:gd name="connsiteY3" fmla="*/ 735807 h 735807"/>
                  <a:gd name="connsiteX4" fmla="*/ 54768 w 959643"/>
                  <a:gd name="connsiteY4" fmla="*/ 471488 h 735807"/>
                  <a:gd name="connsiteX5" fmla="*/ 0 w 959643"/>
                  <a:gd name="connsiteY5" fmla="*/ 357188 h 73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59643" h="735807">
                    <a:moveTo>
                      <a:pt x="0" y="357188"/>
                    </a:moveTo>
                    <a:lnTo>
                      <a:pt x="433387" y="0"/>
                    </a:lnTo>
                    <a:lnTo>
                      <a:pt x="959643" y="264319"/>
                    </a:lnTo>
                    <a:lnTo>
                      <a:pt x="600075" y="735807"/>
                    </a:lnTo>
                    <a:lnTo>
                      <a:pt x="54768" y="471488"/>
                    </a:lnTo>
                    <a:lnTo>
                      <a:pt x="0" y="357188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3" name="任意多边形: 形状 482">
                <a:extLst>
                  <a:ext uri="{FF2B5EF4-FFF2-40B4-BE49-F238E27FC236}">
                    <a16:creationId xmlns:a16="http://schemas.microsoft.com/office/drawing/2014/main" id="{1A97AD79-33F5-4604-014D-655B4936834E}"/>
                  </a:ext>
                </a:extLst>
              </p:cNvPr>
              <p:cNvSpPr/>
              <p:nvPr/>
            </p:nvSpPr>
            <p:spPr>
              <a:xfrm>
                <a:off x="6357938" y="2712244"/>
                <a:ext cx="1031081" cy="731044"/>
              </a:xfrm>
              <a:custGeom>
                <a:avLst/>
                <a:gdLst>
                  <a:gd name="connsiteX0" fmla="*/ 2381 w 1031081"/>
                  <a:gd name="connsiteY0" fmla="*/ 0 h 731044"/>
                  <a:gd name="connsiteX1" fmla="*/ 1031081 w 1031081"/>
                  <a:gd name="connsiteY1" fmla="*/ 111919 h 731044"/>
                  <a:gd name="connsiteX2" fmla="*/ 857250 w 1031081"/>
                  <a:gd name="connsiteY2" fmla="*/ 731044 h 731044"/>
                  <a:gd name="connsiteX3" fmla="*/ 538162 w 1031081"/>
                  <a:gd name="connsiteY3" fmla="*/ 650081 h 731044"/>
                  <a:gd name="connsiteX4" fmla="*/ 0 w 1031081"/>
                  <a:gd name="connsiteY4" fmla="*/ 376237 h 731044"/>
                  <a:gd name="connsiteX5" fmla="*/ 2381 w 1031081"/>
                  <a:gd name="connsiteY5" fmla="*/ 0 h 731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31081" h="731044">
                    <a:moveTo>
                      <a:pt x="2381" y="0"/>
                    </a:moveTo>
                    <a:lnTo>
                      <a:pt x="1031081" y="111919"/>
                    </a:lnTo>
                    <a:lnTo>
                      <a:pt x="857250" y="731044"/>
                    </a:lnTo>
                    <a:lnTo>
                      <a:pt x="538162" y="650081"/>
                    </a:lnTo>
                    <a:lnTo>
                      <a:pt x="0" y="376237"/>
                    </a:lnTo>
                    <a:cubicBezTo>
                      <a:pt x="794" y="250825"/>
                      <a:pt x="1587" y="125412"/>
                      <a:pt x="2381" y="0"/>
                    </a:cubicBez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4" name="任意多边形: 形状 483">
                <a:extLst>
                  <a:ext uri="{FF2B5EF4-FFF2-40B4-BE49-F238E27FC236}">
                    <a16:creationId xmlns:a16="http://schemas.microsoft.com/office/drawing/2014/main" id="{5CFD50DD-8C6A-8719-992D-F282FB212F18}"/>
                  </a:ext>
                </a:extLst>
              </p:cNvPr>
              <p:cNvSpPr/>
              <p:nvPr/>
            </p:nvSpPr>
            <p:spPr>
              <a:xfrm>
                <a:off x="6255544" y="2326481"/>
                <a:ext cx="1226344" cy="504825"/>
              </a:xfrm>
              <a:custGeom>
                <a:avLst/>
                <a:gdLst>
                  <a:gd name="connsiteX0" fmla="*/ 0 w 1226344"/>
                  <a:gd name="connsiteY0" fmla="*/ 102394 h 504825"/>
                  <a:gd name="connsiteX1" fmla="*/ 126206 w 1226344"/>
                  <a:gd name="connsiteY1" fmla="*/ 64294 h 504825"/>
                  <a:gd name="connsiteX2" fmla="*/ 931069 w 1226344"/>
                  <a:gd name="connsiteY2" fmla="*/ 0 h 504825"/>
                  <a:gd name="connsiteX3" fmla="*/ 1204912 w 1226344"/>
                  <a:gd name="connsiteY3" fmla="*/ 40482 h 504825"/>
                  <a:gd name="connsiteX4" fmla="*/ 1226344 w 1226344"/>
                  <a:gd name="connsiteY4" fmla="*/ 126207 h 504825"/>
                  <a:gd name="connsiteX5" fmla="*/ 1135856 w 1226344"/>
                  <a:gd name="connsiteY5" fmla="*/ 504825 h 504825"/>
                  <a:gd name="connsiteX6" fmla="*/ 97631 w 1226344"/>
                  <a:gd name="connsiteY6" fmla="*/ 378619 h 504825"/>
                  <a:gd name="connsiteX7" fmla="*/ 0 w 1226344"/>
                  <a:gd name="connsiteY7" fmla="*/ 102394 h 50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6344" h="504825">
                    <a:moveTo>
                      <a:pt x="0" y="102394"/>
                    </a:moveTo>
                    <a:lnTo>
                      <a:pt x="126206" y="64294"/>
                    </a:lnTo>
                    <a:lnTo>
                      <a:pt x="931069" y="0"/>
                    </a:lnTo>
                    <a:lnTo>
                      <a:pt x="1204912" y="40482"/>
                    </a:lnTo>
                    <a:lnTo>
                      <a:pt x="1226344" y="126207"/>
                    </a:lnTo>
                    <a:lnTo>
                      <a:pt x="1135856" y="504825"/>
                    </a:lnTo>
                    <a:lnTo>
                      <a:pt x="97631" y="378619"/>
                    </a:lnTo>
                    <a:lnTo>
                      <a:pt x="0" y="102394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5" name="任意多边形: 形状 484">
                <a:extLst>
                  <a:ext uri="{FF2B5EF4-FFF2-40B4-BE49-F238E27FC236}">
                    <a16:creationId xmlns:a16="http://schemas.microsoft.com/office/drawing/2014/main" id="{62FE39D8-7B27-850F-26F6-B286729B2B5D}"/>
                  </a:ext>
                </a:extLst>
              </p:cNvPr>
              <p:cNvSpPr/>
              <p:nvPr/>
            </p:nvSpPr>
            <p:spPr>
              <a:xfrm>
                <a:off x="6162675" y="1347788"/>
                <a:ext cx="1164431" cy="1076325"/>
              </a:xfrm>
              <a:custGeom>
                <a:avLst/>
                <a:gdLst>
                  <a:gd name="connsiteX0" fmla="*/ 0 w 1164431"/>
                  <a:gd name="connsiteY0" fmla="*/ 923925 h 1076325"/>
                  <a:gd name="connsiteX1" fmla="*/ 40481 w 1164431"/>
                  <a:gd name="connsiteY1" fmla="*/ 1016793 h 1076325"/>
                  <a:gd name="connsiteX2" fmla="*/ 97631 w 1164431"/>
                  <a:gd name="connsiteY2" fmla="*/ 1076325 h 1076325"/>
                  <a:gd name="connsiteX3" fmla="*/ 235744 w 1164431"/>
                  <a:gd name="connsiteY3" fmla="*/ 1031081 h 1076325"/>
                  <a:gd name="connsiteX4" fmla="*/ 881063 w 1164431"/>
                  <a:gd name="connsiteY4" fmla="*/ 466725 h 1076325"/>
                  <a:gd name="connsiteX5" fmla="*/ 1164431 w 1164431"/>
                  <a:gd name="connsiteY5" fmla="*/ 0 h 1076325"/>
                  <a:gd name="connsiteX6" fmla="*/ 611981 w 1164431"/>
                  <a:gd name="connsiteY6" fmla="*/ 88106 h 1076325"/>
                  <a:gd name="connsiteX7" fmla="*/ 0 w 1164431"/>
                  <a:gd name="connsiteY7" fmla="*/ 923925 h 107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64431" h="1076325">
                    <a:moveTo>
                      <a:pt x="0" y="923925"/>
                    </a:moveTo>
                    <a:lnTo>
                      <a:pt x="40481" y="1016793"/>
                    </a:lnTo>
                    <a:lnTo>
                      <a:pt x="97631" y="1076325"/>
                    </a:lnTo>
                    <a:lnTo>
                      <a:pt x="235744" y="1031081"/>
                    </a:lnTo>
                    <a:lnTo>
                      <a:pt x="881063" y="466725"/>
                    </a:lnTo>
                    <a:lnTo>
                      <a:pt x="1164431" y="0"/>
                    </a:lnTo>
                    <a:lnTo>
                      <a:pt x="611981" y="88106"/>
                    </a:lnTo>
                    <a:lnTo>
                      <a:pt x="0" y="923925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6" name="任意多边形: 形状 485">
                <a:extLst>
                  <a:ext uri="{FF2B5EF4-FFF2-40B4-BE49-F238E27FC236}">
                    <a16:creationId xmlns:a16="http://schemas.microsoft.com/office/drawing/2014/main" id="{E9B1363F-570B-3BEC-7573-6B9368094F2F}"/>
                  </a:ext>
                </a:extLst>
              </p:cNvPr>
              <p:cNvSpPr/>
              <p:nvPr/>
            </p:nvSpPr>
            <p:spPr>
              <a:xfrm>
                <a:off x="5045869" y="1866900"/>
                <a:ext cx="1143000" cy="671513"/>
              </a:xfrm>
              <a:custGeom>
                <a:avLst/>
                <a:gdLst>
                  <a:gd name="connsiteX0" fmla="*/ 42862 w 1143000"/>
                  <a:gd name="connsiteY0" fmla="*/ 0 h 671513"/>
                  <a:gd name="connsiteX1" fmla="*/ 838200 w 1143000"/>
                  <a:gd name="connsiteY1" fmla="*/ 90488 h 671513"/>
                  <a:gd name="connsiteX2" fmla="*/ 1116806 w 1143000"/>
                  <a:gd name="connsiteY2" fmla="*/ 402431 h 671513"/>
                  <a:gd name="connsiteX3" fmla="*/ 1143000 w 1143000"/>
                  <a:gd name="connsiteY3" fmla="*/ 500063 h 671513"/>
                  <a:gd name="connsiteX4" fmla="*/ 0 w 1143000"/>
                  <a:gd name="connsiteY4" fmla="*/ 671513 h 671513"/>
                  <a:gd name="connsiteX5" fmla="*/ 42862 w 1143000"/>
                  <a:gd name="connsiteY5" fmla="*/ 0 h 671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00" h="671513">
                    <a:moveTo>
                      <a:pt x="42862" y="0"/>
                    </a:moveTo>
                    <a:lnTo>
                      <a:pt x="838200" y="90488"/>
                    </a:lnTo>
                    <a:lnTo>
                      <a:pt x="1116806" y="402431"/>
                    </a:lnTo>
                    <a:lnTo>
                      <a:pt x="1143000" y="500063"/>
                    </a:lnTo>
                    <a:lnTo>
                      <a:pt x="0" y="671513"/>
                    </a:lnTo>
                    <a:lnTo>
                      <a:pt x="42862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454" name="直接连接符 453">
              <a:extLst>
                <a:ext uri="{FF2B5EF4-FFF2-40B4-BE49-F238E27FC236}">
                  <a16:creationId xmlns:a16="http://schemas.microsoft.com/office/drawing/2014/main" id="{59FB069E-8847-3E21-3D9F-2379F935E90E}"/>
                </a:ext>
              </a:extLst>
            </p:cNvPr>
            <p:cNvCxnSpPr>
              <a:cxnSpLocks/>
            </p:cNvCxnSpPr>
            <p:nvPr/>
          </p:nvCxnSpPr>
          <p:spPr>
            <a:xfrm>
              <a:off x="5191564" y="3081338"/>
              <a:ext cx="1166374" cy="85248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直接连接符 454">
              <a:extLst>
                <a:ext uri="{FF2B5EF4-FFF2-40B4-BE49-F238E27FC236}">
                  <a16:creationId xmlns:a16="http://schemas.microsoft.com/office/drawing/2014/main" id="{963540AB-BF87-F5A4-90C5-3F8074AE21DF}"/>
                </a:ext>
              </a:extLst>
            </p:cNvPr>
            <p:cNvCxnSpPr>
              <a:cxnSpLocks/>
            </p:cNvCxnSpPr>
            <p:nvPr/>
          </p:nvCxnSpPr>
          <p:spPr>
            <a:xfrm>
              <a:off x="5191564" y="3098006"/>
              <a:ext cx="971111" cy="11877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直接连接符 455">
              <a:extLst>
                <a:ext uri="{FF2B5EF4-FFF2-40B4-BE49-F238E27FC236}">
                  <a16:creationId xmlns:a16="http://schemas.microsoft.com/office/drawing/2014/main" id="{7785C343-8877-E5EE-1AEC-BF9BFEBE2FBC}"/>
                </a:ext>
              </a:extLst>
            </p:cNvPr>
            <p:cNvCxnSpPr>
              <a:cxnSpLocks/>
            </p:cNvCxnSpPr>
            <p:nvPr/>
          </p:nvCxnSpPr>
          <p:spPr>
            <a:xfrm>
              <a:off x="5212556" y="3098006"/>
              <a:ext cx="1312069" cy="5334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直接连接符 456">
              <a:extLst>
                <a:ext uri="{FF2B5EF4-FFF2-40B4-BE49-F238E27FC236}">
                  <a16:creationId xmlns:a16="http://schemas.microsoft.com/office/drawing/2014/main" id="{E3FED488-75A4-B4F7-F5DD-E8A6480CC4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2556" y="2946412"/>
              <a:ext cx="1816894" cy="1349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直接连接符 457">
              <a:extLst>
                <a:ext uri="{FF2B5EF4-FFF2-40B4-BE49-F238E27FC236}">
                  <a16:creationId xmlns:a16="http://schemas.microsoft.com/office/drawing/2014/main" id="{532A3AD7-575E-F0B5-2B02-D642C14C04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2556" y="2629059"/>
              <a:ext cx="1878807" cy="45227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直接连接符 458">
              <a:extLst>
                <a:ext uri="{FF2B5EF4-FFF2-40B4-BE49-F238E27FC236}">
                  <a16:creationId xmlns:a16="http://schemas.microsoft.com/office/drawing/2014/main" id="{369A7C53-9C08-84DC-6B1E-EE7E1A275B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91564" y="1850257"/>
              <a:ext cx="1553326" cy="12310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直接连接符 459">
              <a:extLst>
                <a:ext uri="{FF2B5EF4-FFF2-40B4-BE49-F238E27FC236}">
                  <a16:creationId xmlns:a16="http://schemas.microsoft.com/office/drawing/2014/main" id="{D70163B3-CC82-57AB-C242-9D2DCCB912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96066" y="2220529"/>
              <a:ext cx="193161" cy="86080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直接连接符 460">
              <a:extLst>
                <a:ext uri="{FF2B5EF4-FFF2-40B4-BE49-F238E27FC236}">
                  <a16:creationId xmlns:a16="http://schemas.microsoft.com/office/drawing/2014/main" id="{B304B452-EA1D-DD31-7FE7-711B7C29CF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509" y="2207793"/>
              <a:ext cx="451232" cy="8773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2" name="直接连接符 461">
              <a:extLst>
                <a:ext uri="{FF2B5EF4-FFF2-40B4-BE49-F238E27FC236}">
                  <a16:creationId xmlns:a16="http://schemas.microsoft.com/office/drawing/2014/main" id="{7EAFF315-B0FB-1851-343B-9D8F3BCC95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73954" y="2357621"/>
              <a:ext cx="836477" cy="72745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3" name="直接连接符 462">
              <a:extLst>
                <a:ext uri="{FF2B5EF4-FFF2-40B4-BE49-F238E27FC236}">
                  <a16:creationId xmlns:a16="http://schemas.microsoft.com/office/drawing/2014/main" id="{45F4CC8B-3DFD-5670-E12C-EC9040F9C5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94492" y="3051346"/>
              <a:ext cx="1510249" cy="4427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直接连接符 463">
              <a:extLst>
                <a:ext uri="{FF2B5EF4-FFF2-40B4-BE49-F238E27FC236}">
                  <a16:creationId xmlns:a16="http://schemas.microsoft.com/office/drawing/2014/main" id="{E7C248AF-C6D7-CC18-079D-5AED7FEDD6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91600" y="3097627"/>
              <a:ext cx="1113141" cy="44638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直接连接符 464">
              <a:extLst>
                <a:ext uri="{FF2B5EF4-FFF2-40B4-BE49-F238E27FC236}">
                  <a16:creationId xmlns:a16="http://schemas.microsoft.com/office/drawing/2014/main" id="{B37B8E3C-228E-4607-D212-C3659C579A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88461" y="3098029"/>
              <a:ext cx="824095" cy="79531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直接连接符 465">
              <a:extLst>
                <a:ext uri="{FF2B5EF4-FFF2-40B4-BE49-F238E27FC236}">
                  <a16:creationId xmlns:a16="http://schemas.microsoft.com/office/drawing/2014/main" id="{A768F306-4B64-1ED3-9F28-19A313288E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6425" y="3096027"/>
              <a:ext cx="706131" cy="8677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直接连接符 466">
              <a:extLst>
                <a:ext uri="{FF2B5EF4-FFF2-40B4-BE49-F238E27FC236}">
                  <a16:creationId xmlns:a16="http://schemas.microsoft.com/office/drawing/2014/main" id="{F1FFEFF1-CAE8-6F3D-BF01-13D8A30C8B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01755" y="3098029"/>
              <a:ext cx="805718" cy="13161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直接连接符 467">
              <a:extLst>
                <a:ext uri="{FF2B5EF4-FFF2-40B4-BE49-F238E27FC236}">
                  <a16:creationId xmlns:a16="http://schemas.microsoft.com/office/drawing/2014/main" id="{51A132C8-5023-66E8-131B-5733E2F77D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719" y="3108557"/>
              <a:ext cx="328022" cy="14391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直接连接符 468">
              <a:extLst>
                <a:ext uri="{FF2B5EF4-FFF2-40B4-BE49-F238E27FC236}">
                  <a16:creationId xmlns:a16="http://schemas.microsoft.com/office/drawing/2014/main" id="{9DE689D0-7AC8-C7D1-911D-11CEBAA2F24D}"/>
                </a:ext>
              </a:extLst>
            </p:cNvPr>
            <p:cNvCxnSpPr>
              <a:cxnSpLocks/>
            </p:cNvCxnSpPr>
            <p:nvPr/>
          </p:nvCxnSpPr>
          <p:spPr>
            <a:xfrm>
              <a:off x="5204741" y="3101742"/>
              <a:ext cx="94354" cy="12246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9" name="组合 488">
            <a:extLst>
              <a:ext uri="{FF2B5EF4-FFF2-40B4-BE49-F238E27FC236}">
                <a16:creationId xmlns:a16="http://schemas.microsoft.com/office/drawing/2014/main" id="{6EE6A7F5-BBC1-1032-D5F5-E9D34F24A358}"/>
              </a:ext>
            </a:extLst>
          </p:cNvPr>
          <p:cNvGrpSpPr/>
          <p:nvPr/>
        </p:nvGrpSpPr>
        <p:grpSpPr>
          <a:xfrm>
            <a:off x="367486" y="2409643"/>
            <a:ext cx="2451037" cy="2144658"/>
            <a:chOff x="1237672" y="0"/>
            <a:chExt cx="8323289" cy="6770255"/>
          </a:xfrm>
        </p:grpSpPr>
        <p:grpSp>
          <p:nvGrpSpPr>
            <p:cNvPr id="490" name="组合 489">
              <a:extLst>
                <a:ext uri="{FF2B5EF4-FFF2-40B4-BE49-F238E27FC236}">
                  <a16:creationId xmlns:a16="http://schemas.microsoft.com/office/drawing/2014/main" id="{877CABDC-9451-A870-9CEF-CA988ACB310D}"/>
                </a:ext>
              </a:extLst>
            </p:cNvPr>
            <p:cNvGrpSpPr/>
            <p:nvPr/>
          </p:nvGrpSpPr>
          <p:grpSpPr>
            <a:xfrm>
              <a:off x="1237672" y="0"/>
              <a:ext cx="8323289" cy="6770255"/>
              <a:chOff x="1237672" y="0"/>
              <a:chExt cx="8323289" cy="6770255"/>
            </a:xfrm>
          </p:grpSpPr>
          <p:pic>
            <p:nvPicPr>
              <p:cNvPr id="69" name="图片 68" descr="图表, 雷达图&#10;&#10;描述已自动生成">
                <a:extLst>
                  <a:ext uri="{FF2B5EF4-FFF2-40B4-BE49-F238E27FC236}">
                    <a16:creationId xmlns:a16="http://schemas.microsoft.com/office/drawing/2014/main" id="{7FE568FC-0AA9-61C0-6CB1-7F8719C91F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632" t="13199" r="10539" b="11650"/>
              <a:stretch/>
            </p:blipFill>
            <p:spPr>
              <a:xfrm>
                <a:off x="1237672" y="0"/>
                <a:ext cx="8323289" cy="6770255"/>
              </a:xfrm>
              <a:prstGeom prst="rect">
                <a:avLst/>
              </a:prstGeom>
            </p:spPr>
          </p:pic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78F37F51-4AA6-6CCF-335E-0A0DD56F2D28}"/>
                  </a:ext>
                </a:extLst>
              </p:cNvPr>
              <p:cNvSpPr/>
              <p:nvPr/>
            </p:nvSpPr>
            <p:spPr>
              <a:xfrm>
                <a:off x="4688681" y="2731294"/>
                <a:ext cx="940594" cy="869156"/>
              </a:xfrm>
              <a:custGeom>
                <a:avLst/>
                <a:gdLst>
                  <a:gd name="connsiteX0" fmla="*/ 338138 w 940594"/>
                  <a:gd name="connsiteY0" fmla="*/ 0 h 869156"/>
                  <a:gd name="connsiteX1" fmla="*/ 121444 w 940594"/>
                  <a:gd name="connsiteY1" fmla="*/ 247650 h 869156"/>
                  <a:gd name="connsiteX2" fmla="*/ 0 w 940594"/>
                  <a:gd name="connsiteY2" fmla="*/ 540544 h 869156"/>
                  <a:gd name="connsiteX3" fmla="*/ 211932 w 940594"/>
                  <a:gd name="connsiteY3" fmla="*/ 804862 h 869156"/>
                  <a:gd name="connsiteX4" fmla="*/ 338138 w 940594"/>
                  <a:gd name="connsiteY4" fmla="*/ 869156 h 869156"/>
                  <a:gd name="connsiteX5" fmla="*/ 461963 w 940594"/>
                  <a:gd name="connsiteY5" fmla="*/ 866775 h 869156"/>
                  <a:gd name="connsiteX6" fmla="*/ 533400 w 940594"/>
                  <a:gd name="connsiteY6" fmla="*/ 864394 h 869156"/>
                  <a:gd name="connsiteX7" fmla="*/ 940594 w 940594"/>
                  <a:gd name="connsiteY7" fmla="*/ 709612 h 869156"/>
                  <a:gd name="connsiteX8" fmla="*/ 745332 w 940594"/>
                  <a:gd name="connsiteY8" fmla="*/ 228600 h 869156"/>
                  <a:gd name="connsiteX9" fmla="*/ 338138 w 940594"/>
                  <a:gd name="connsiteY9" fmla="*/ 0 h 869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40594" h="869156">
                    <a:moveTo>
                      <a:pt x="338138" y="0"/>
                    </a:moveTo>
                    <a:lnTo>
                      <a:pt x="121444" y="247650"/>
                    </a:lnTo>
                    <a:lnTo>
                      <a:pt x="0" y="540544"/>
                    </a:lnTo>
                    <a:lnTo>
                      <a:pt x="211932" y="804862"/>
                    </a:lnTo>
                    <a:lnTo>
                      <a:pt x="338138" y="869156"/>
                    </a:lnTo>
                    <a:lnTo>
                      <a:pt x="461963" y="866775"/>
                    </a:lnTo>
                    <a:lnTo>
                      <a:pt x="533400" y="864394"/>
                    </a:lnTo>
                    <a:lnTo>
                      <a:pt x="940594" y="709612"/>
                    </a:lnTo>
                    <a:lnTo>
                      <a:pt x="745332" y="228600"/>
                    </a:lnTo>
                    <a:lnTo>
                      <a:pt x="338138" y="0"/>
                    </a:lnTo>
                    <a:close/>
                  </a:path>
                </a:pathLst>
              </a:custGeom>
              <a:solidFill>
                <a:srgbClr val="CCD2D8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C4900782-E012-ADEC-E7F0-80E9AEE3AFA6}"/>
                  </a:ext>
                </a:extLst>
              </p:cNvPr>
              <p:cNvSpPr/>
              <p:nvPr/>
            </p:nvSpPr>
            <p:spPr>
              <a:xfrm>
                <a:off x="5029200" y="2368550"/>
                <a:ext cx="1238250" cy="593725"/>
              </a:xfrm>
              <a:custGeom>
                <a:avLst/>
                <a:gdLst>
                  <a:gd name="connsiteX0" fmla="*/ 12700 w 1238250"/>
                  <a:gd name="connsiteY0" fmla="*/ 161925 h 593725"/>
                  <a:gd name="connsiteX1" fmla="*/ 0 w 1238250"/>
                  <a:gd name="connsiteY1" fmla="*/ 368300 h 593725"/>
                  <a:gd name="connsiteX2" fmla="*/ 406400 w 1238250"/>
                  <a:gd name="connsiteY2" fmla="*/ 593725 h 593725"/>
                  <a:gd name="connsiteX3" fmla="*/ 1238250 w 1238250"/>
                  <a:gd name="connsiteY3" fmla="*/ 63500 h 593725"/>
                  <a:gd name="connsiteX4" fmla="*/ 1168400 w 1238250"/>
                  <a:gd name="connsiteY4" fmla="*/ 0 h 593725"/>
                  <a:gd name="connsiteX5" fmla="*/ 12700 w 1238250"/>
                  <a:gd name="connsiteY5" fmla="*/ 161925 h 593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8250" h="593725">
                    <a:moveTo>
                      <a:pt x="12700" y="161925"/>
                    </a:moveTo>
                    <a:lnTo>
                      <a:pt x="0" y="368300"/>
                    </a:lnTo>
                    <a:lnTo>
                      <a:pt x="406400" y="593725"/>
                    </a:lnTo>
                    <a:lnTo>
                      <a:pt x="1238250" y="63500"/>
                    </a:lnTo>
                    <a:lnTo>
                      <a:pt x="1168400" y="0"/>
                    </a:lnTo>
                    <a:lnTo>
                      <a:pt x="12700" y="161925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0925B454-7650-272D-3C1A-07C541B032B1}"/>
                  </a:ext>
                </a:extLst>
              </p:cNvPr>
              <p:cNvSpPr/>
              <p:nvPr/>
            </p:nvSpPr>
            <p:spPr>
              <a:xfrm>
                <a:off x="4222750" y="2447925"/>
                <a:ext cx="819150" cy="533400"/>
              </a:xfrm>
              <a:custGeom>
                <a:avLst/>
                <a:gdLst>
                  <a:gd name="connsiteX0" fmla="*/ 438150 w 819150"/>
                  <a:gd name="connsiteY0" fmla="*/ 0 h 533400"/>
                  <a:gd name="connsiteX1" fmla="*/ 819150 w 819150"/>
                  <a:gd name="connsiteY1" fmla="*/ 88900 h 533400"/>
                  <a:gd name="connsiteX2" fmla="*/ 796925 w 819150"/>
                  <a:gd name="connsiteY2" fmla="*/ 285750 h 533400"/>
                  <a:gd name="connsiteX3" fmla="*/ 590550 w 819150"/>
                  <a:gd name="connsiteY3" fmla="*/ 533400 h 533400"/>
                  <a:gd name="connsiteX4" fmla="*/ 0 w 819150"/>
                  <a:gd name="connsiteY4" fmla="*/ 168275 h 533400"/>
                  <a:gd name="connsiteX5" fmla="*/ 438150 w 819150"/>
                  <a:gd name="connsiteY5" fmla="*/ 0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9150" h="533400">
                    <a:moveTo>
                      <a:pt x="438150" y="0"/>
                    </a:moveTo>
                    <a:lnTo>
                      <a:pt x="819150" y="88900"/>
                    </a:lnTo>
                    <a:lnTo>
                      <a:pt x="796925" y="285750"/>
                    </a:lnTo>
                    <a:lnTo>
                      <a:pt x="590550" y="533400"/>
                    </a:lnTo>
                    <a:lnTo>
                      <a:pt x="0" y="168275"/>
                    </a:lnTo>
                    <a:lnTo>
                      <a:pt x="438150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80E1CDDA-F610-F03A-CEA2-2C2DCA46D274}"/>
                  </a:ext>
                </a:extLst>
              </p:cNvPr>
              <p:cNvSpPr/>
              <p:nvPr/>
            </p:nvSpPr>
            <p:spPr>
              <a:xfrm>
                <a:off x="3917950" y="2613025"/>
                <a:ext cx="885825" cy="660400"/>
              </a:xfrm>
              <a:custGeom>
                <a:avLst/>
                <a:gdLst>
                  <a:gd name="connsiteX0" fmla="*/ 307975 w 885825"/>
                  <a:gd name="connsiteY0" fmla="*/ 0 h 660400"/>
                  <a:gd name="connsiteX1" fmla="*/ 0 w 885825"/>
                  <a:gd name="connsiteY1" fmla="*/ 22225 h 660400"/>
                  <a:gd name="connsiteX2" fmla="*/ 203200 w 885825"/>
                  <a:gd name="connsiteY2" fmla="*/ 542925 h 660400"/>
                  <a:gd name="connsiteX3" fmla="*/ 415925 w 885825"/>
                  <a:gd name="connsiteY3" fmla="*/ 615950 h 660400"/>
                  <a:gd name="connsiteX4" fmla="*/ 762000 w 885825"/>
                  <a:gd name="connsiteY4" fmla="*/ 660400 h 660400"/>
                  <a:gd name="connsiteX5" fmla="*/ 885825 w 885825"/>
                  <a:gd name="connsiteY5" fmla="*/ 381000 h 660400"/>
                  <a:gd name="connsiteX6" fmla="*/ 307975 w 885825"/>
                  <a:gd name="connsiteY6" fmla="*/ 0 h 660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85825" h="660400">
                    <a:moveTo>
                      <a:pt x="307975" y="0"/>
                    </a:moveTo>
                    <a:lnTo>
                      <a:pt x="0" y="22225"/>
                    </a:lnTo>
                    <a:lnTo>
                      <a:pt x="203200" y="542925"/>
                    </a:lnTo>
                    <a:lnTo>
                      <a:pt x="415925" y="615950"/>
                    </a:lnTo>
                    <a:lnTo>
                      <a:pt x="762000" y="660400"/>
                    </a:lnTo>
                    <a:lnTo>
                      <a:pt x="885825" y="381000"/>
                    </a:lnTo>
                    <a:lnTo>
                      <a:pt x="307975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8757964A-F584-4A36-C169-0727EDD2EC0B}"/>
                  </a:ext>
                </a:extLst>
              </p:cNvPr>
              <p:cNvSpPr/>
              <p:nvPr/>
            </p:nvSpPr>
            <p:spPr>
              <a:xfrm>
                <a:off x="4057650" y="3232150"/>
                <a:ext cx="841375" cy="571500"/>
              </a:xfrm>
              <a:custGeom>
                <a:avLst/>
                <a:gdLst>
                  <a:gd name="connsiteX0" fmla="*/ 273050 w 841375"/>
                  <a:gd name="connsiteY0" fmla="*/ 0 h 571500"/>
                  <a:gd name="connsiteX1" fmla="*/ 0 w 841375"/>
                  <a:gd name="connsiteY1" fmla="*/ 571500 h 571500"/>
                  <a:gd name="connsiteX2" fmla="*/ 619125 w 841375"/>
                  <a:gd name="connsiteY2" fmla="*/ 428625 h 571500"/>
                  <a:gd name="connsiteX3" fmla="*/ 841375 w 841375"/>
                  <a:gd name="connsiteY3" fmla="*/ 307975 h 571500"/>
                  <a:gd name="connsiteX4" fmla="*/ 628650 w 841375"/>
                  <a:gd name="connsiteY4" fmla="*/ 50800 h 571500"/>
                  <a:gd name="connsiteX5" fmla="*/ 273050 w 841375"/>
                  <a:gd name="connsiteY5" fmla="*/ 0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1375" h="571500">
                    <a:moveTo>
                      <a:pt x="273050" y="0"/>
                    </a:moveTo>
                    <a:lnTo>
                      <a:pt x="0" y="571500"/>
                    </a:lnTo>
                    <a:lnTo>
                      <a:pt x="619125" y="428625"/>
                    </a:lnTo>
                    <a:lnTo>
                      <a:pt x="841375" y="307975"/>
                    </a:lnTo>
                    <a:lnTo>
                      <a:pt x="628650" y="5080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E624B0AD-4F70-93B1-9E85-0F995E88EB2F}"/>
                  </a:ext>
                </a:extLst>
              </p:cNvPr>
              <p:cNvSpPr/>
              <p:nvPr/>
            </p:nvSpPr>
            <p:spPr>
              <a:xfrm>
                <a:off x="4457700" y="3549650"/>
                <a:ext cx="577850" cy="701675"/>
              </a:xfrm>
              <a:custGeom>
                <a:avLst/>
                <a:gdLst>
                  <a:gd name="connsiteX0" fmla="*/ 450850 w 577850"/>
                  <a:gd name="connsiteY0" fmla="*/ 0 h 701675"/>
                  <a:gd name="connsiteX1" fmla="*/ 577850 w 577850"/>
                  <a:gd name="connsiteY1" fmla="*/ 63500 h 701675"/>
                  <a:gd name="connsiteX2" fmla="*/ 412750 w 577850"/>
                  <a:gd name="connsiteY2" fmla="*/ 654050 h 701675"/>
                  <a:gd name="connsiteX3" fmla="*/ 269875 w 577850"/>
                  <a:gd name="connsiteY3" fmla="*/ 701675 h 701675"/>
                  <a:gd name="connsiteX4" fmla="*/ 0 w 577850"/>
                  <a:gd name="connsiteY4" fmla="*/ 635000 h 701675"/>
                  <a:gd name="connsiteX5" fmla="*/ 123825 w 577850"/>
                  <a:gd name="connsiteY5" fmla="*/ 215900 h 701675"/>
                  <a:gd name="connsiteX6" fmla="*/ 225425 w 577850"/>
                  <a:gd name="connsiteY6" fmla="*/ 111125 h 701675"/>
                  <a:gd name="connsiteX7" fmla="*/ 450850 w 577850"/>
                  <a:gd name="connsiteY7" fmla="*/ 0 h 701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7850" h="701675">
                    <a:moveTo>
                      <a:pt x="450850" y="0"/>
                    </a:moveTo>
                    <a:lnTo>
                      <a:pt x="577850" y="63500"/>
                    </a:lnTo>
                    <a:lnTo>
                      <a:pt x="412750" y="654050"/>
                    </a:lnTo>
                    <a:lnTo>
                      <a:pt x="269875" y="701675"/>
                    </a:lnTo>
                    <a:lnTo>
                      <a:pt x="0" y="635000"/>
                    </a:lnTo>
                    <a:lnTo>
                      <a:pt x="123825" y="215900"/>
                    </a:lnTo>
                    <a:lnTo>
                      <a:pt x="225425" y="111125"/>
                    </a:lnTo>
                    <a:lnTo>
                      <a:pt x="450850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77EB1BE8-50D5-1DC5-C106-0D16812C4DCA}"/>
                  </a:ext>
                </a:extLst>
              </p:cNvPr>
              <p:cNvSpPr/>
              <p:nvPr/>
            </p:nvSpPr>
            <p:spPr>
              <a:xfrm>
                <a:off x="4870450" y="3603625"/>
                <a:ext cx="469900" cy="635000"/>
              </a:xfrm>
              <a:custGeom>
                <a:avLst/>
                <a:gdLst>
                  <a:gd name="connsiteX0" fmla="*/ 171450 w 469900"/>
                  <a:gd name="connsiteY0" fmla="*/ 12700 h 635000"/>
                  <a:gd name="connsiteX1" fmla="*/ 276225 w 469900"/>
                  <a:gd name="connsiteY1" fmla="*/ 0 h 635000"/>
                  <a:gd name="connsiteX2" fmla="*/ 469900 w 469900"/>
                  <a:gd name="connsiteY2" fmla="*/ 631825 h 635000"/>
                  <a:gd name="connsiteX3" fmla="*/ 66675 w 469900"/>
                  <a:gd name="connsiteY3" fmla="*/ 635000 h 635000"/>
                  <a:gd name="connsiteX4" fmla="*/ 0 w 469900"/>
                  <a:gd name="connsiteY4" fmla="*/ 584200 h 635000"/>
                  <a:gd name="connsiteX5" fmla="*/ 171450 w 469900"/>
                  <a:gd name="connsiteY5" fmla="*/ 12700 h 63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9900" h="635000">
                    <a:moveTo>
                      <a:pt x="171450" y="12700"/>
                    </a:moveTo>
                    <a:lnTo>
                      <a:pt x="276225" y="0"/>
                    </a:lnTo>
                    <a:lnTo>
                      <a:pt x="469900" y="631825"/>
                    </a:lnTo>
                    <a:lnTo>
                      <a:pt x="66675" y="635000"/>
                    </a:lnTo>
                    <a:lnTo>
                      <a:pt x="0" y="584200"/>
                    </a:lnTo>
                    <a:lnTo>
                      <a:pt x="171450" y="1270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BBEA1DC8-F3B4-6F0C-EC3E-75D385F5FC55}"/>
                  </a:ext>
                </a:extLst>
              </p:cNvPr>
              <p:cNvSpPr/>
              <p:nvPr/>
            </p:nvSpPr>
            <p:spPr>
              <a:xfrm>
                <a:off x="5168900" y="3597275"/>
                <a:ext cx="498475" cy="657225"/>
              </a:xfrm>
              <a:custGeom>
                <a:avLst/>
                <a:gdLst>
                  <a:gd name="connsiteX0" fmla="*/ 0 w 498475"/>
                  <a:gd name="connsiteY0" fmla="*/ 12700 h 657225"/>
                  <a:gd name="connsiteX1" fmla="*/ 57150 w 498475"/>
                  <a:gd name="connsiteY1" fmla="*/ 0 h 657225"/>
                  <a:gd name="connsiteX2" fmla="*/ 498475 w 498475"/>
                  <a:gd name="connsiteY2" fmla="*/ 657225 h 657225"/>
                  <a:gd name="connsiteX3" fmla="*/ 184150 w 498475"/>
                  <a:gd name="connsiteY3" fmla="*/ 625475 h 657225"/>
                  <a:gd name="connsiteX4" fmla="*/ 0 w 498475"/>
                  <a:gd name="connsiteY4" fmla="*/ 12700 h 657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8475" h="657225">
                    <a:moveTo>
                      <a:pt x="0" y="12700"/>
                    </a:moveTo>
                    <a:lnTo>
                      <a:pt x="57150" y="0"/>
                    </a:lnTo>
                    <a:lnTo>
                      <a:pt x="498475" y="657225"/>
                    </a:lnTo>
                    <a:lnTo>
                      <a:pt x="184150" y="625475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614BA771-DE92-41C5-F919-CECE5E1C4CCE}"/>
                  </a:ext>
                </a:extLst>
              </p:cNvPr>
              <p:cNvSpPr/>
              <p:nvPr/>
            </p:nvSpPr>
            <p:spPr>
              <a:xfrm>
                <a:off x="5229225" y="3448050"/>
                <a:ext cx="774700" cy="850900"/>
              </a:xfrm>
              <a:custGeom>
                <a:avLst/>
                <a:gdLst>
                  <a:gd name="connsiteX0" fmla="*/ 0 w 774700"/>
                  <a:gd name="connsiteY0" fmla="*/ 158750 h 850900"/>
                  <a:gd name="connsiteX1" fmla="*/ 400050 w 774700"/>
                  <a:gd name="connsiteY1" fmla="*/ 0 h 850900"/>
                  <a:gd name="connsiteX2" fmla="*/ 685800 w 774700"/>
                  <a:gd name="connsiteY2" fmla="*/ 3175 h 850900"/>
                  <a:gd name="connsiteX3" fmla="*/ 752475 w 774700"/>
                  <a:gd name="connsiteY3" fmla="*/ 133350 h 850900"/>
                  <a:gd name="connsiteX4" fmla="*/ 774700 w 774700"/>
                  <a:gd name="connsiteY4" fmla="*/ 593725 h 850900"/>
                  <a:gd name="connsiteX5" fmla="*/ 492125 w 774700"/>
                  <a:gd name="connsiteY5" fmla="*/ 850900 h 850900"/>
                  <a:gd name="connsiteX6" fmla="*/ 428625 w 774700"/>
                  <a:gd name="connsiteY6" fmla="*/ 803275 h 850900"/>
                  <a:gd name="connsiteX7" fmla="*/ 0 w 774700"/>
                  <a:gd name="connsiteY7" fmla="*/ 158750 h 850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4700" h="850900">
                    <a:moveTo>
                      <a:pt x="0" y="158750"/>
                    </a:moveTo>
                    <a:lnTo>
                      <a:pt x="400050" y="0"/>
                    </a:lnTo>
                    <a:lnTo>
                      <a:pt x="685800" y="3175"/>
                    </a:lnTo>
                    <a:lnTo>
                      <a:pt x="752475" y="133350"/>
                    </a:lnTo>
                    <a:lnTo>
                      <a:pt x="774700" y="593725"/>
                    </a:lnTo>
                    <a:lnTo>
                      <a:pt x="492125" y="850900"/>
                    </a:lnTo>
                    <a:lnTo>
                      <a:pt x="428625" y="803275"/>
                    </a:lnTo>
                    <a:lnTo>
                      <a:pt x="0" y="15875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7C1F07E1-9255-5150-6C85-F64422225147}"/>
                  </a:ext>
                </a:extLst>
              </p:cNvPr>
              <p:cNvSpPr/>
              <p:nvPr/>
            </p:nvSpPr>
            <p:spPr>
              <a:xfrm>
                <a:off x="5438775" y="2432050"/>
                <a:ext cx="933450" cy="1025525"/>
              </a:xfrm>
              <a:custGeom>
                <a:avLst/>
                <a:gdLst>
                  <a:gd name="connsiteX0" fmla="*/ 819150 w 933450"/>
                  <a:gd name="connsiteY0" fmla="*/ 0 h 1025525"/>
                  <a:gd name="connsiteX1" fmla="*/ 933450 w 933450"/>
                  <a:gd name="connsiteY1" fmla="*/ 282575 h 1025525"/>
                  <a:gd name="connsiteX2" fmla="*/ 914400 w 933450"/>
                  <a:gd name="connsiteY2" fmla="*/ 657225 h 1025525"/>
                  <a:gd name="connsiteX3" fmla="*/ 473075 w 933450"/>
                  <a:gd name="connsiteY3" fmla="*/ 1025525 h 1025525"/>
                  <a:gd name="connsiteX4" fmla="*/ 184150 w 933450"/>
                  <a:gd name="connsiteY4" fmla="*/ 1016000 h 1025525"/>
                  <a:gd name="connsiteX5" fmla="*/ 0 w 933450"/>
                  <a:gd name="connsiteY5" fmla="*/ 530225 h 1025525"/>
                  <a:gd name="connsiteX6" fmla="*/ 819150 w 933450"/>
                  <a:gd name="connsiteY6" fmla="*/ 0 h 1025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33450" h="1025525">
                    <a:moveTo>
                      <a:pt x="819150" y="0"/>
                    </a:moveTo>
                    <a:lnTo>
                      <a:pt x="933450" y="282575"/>
                    </a:lnTo>
                    <a:lnTo>
                      <a:pt x="914400" y="657225"/>
                    </a:lnTo>
                    <a:lnTo>
                      <a:pt x="473075" y="1025525"/>
                    </a:lnTo>
                    <a:lnTo>
                      <a:pt x="184150" y="1016000"/>
                    </a:lnTo>
                    <a:lnTo>
                      <a:pt x="0" y="530225"/>
                    </a:lnTo>
                    <a:lnTo>
                      <a:pt x="819150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491" name="直接连接符 490">
              <a:extLst>
                <a:ext uri="{FF2B5EF4-FFF2-40B4-BE49-F238E27FC236}">
                  <a16:creationId xmlns:a16="http://schemas.microsoft.com/office/drawing/2014/main" id="{0DEC1BB0-C970-29EB-8E21-BD4097D292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6525" y="2962275"/>
              <a:ext cx="488950" cy="1270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" name="直接连接符 491">
              <a:extLst>
                <a:ext uri="{FF2B5EF4-FFF2-40B4-BE49-F238E27FC236}">
                  <a16:creationId xmlns:a16="http://schemas.microsoft.com/office/drawing/2014/main" id="{A987B397-966E-4CFE-877C-4FD4691B27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6525" y="2752772"/>
              <a:ext cx="279400" cy="33650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直接连接符 492">
              <a:extLst>
                <a:ext uri="{FF2B5EF4-FFF2-40B4-BE49-F238E27FC236}">
                  <a16:creationId xmlns:a16="http://schemas.microsoft.com/office/drawing/2014/main" id="{F92D46B1-775B-B334-94C4-D786B4B7F1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84700" y="2708275"/>
              <a:ext cx="631825" cy="3810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" name="直接连接符 493">
              <a:extLst>
                <a:ext uri="{FF2B5EF4-FFF2-40B4-BE49-F238E27FC236}">
                  <a16:creationId xmlns:a16="http://schemas.microsoft.com/office/drawing/2014/main" id="{A3A07A31-E7E2-40AB-42BD-1B2F8B9F27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25950" y="2867025"/>
              <a:ext cx="790575" cy="2222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3C23C29D-4CBF-C168-57E1-D8A67D79DC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96966" y="3089275"/>
              <a:ext cx="919559" cy="51117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1D289D34-5490-C0A6-512B-A26642E91E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40534" y="3095625"/>
              <a:ext cx="672816" cy="898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476B8B6B-9158-7101-0605-48DFA2857049}"/>
                </a:ext>
              </a:extLst>
            </p:cNvPr>
            <p:cNvCxnSpPr>
              <a:cxnSpLocks/>
            </p:cNvCxnSpPr>
            <p:nvPr/>
          </p:nvCxnSpPr>
          <p:spPr>
            <a:xfrm>
              <a:off x="5213350" y="3105150"/>
              <a:ext cx="54490" cy="10033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604EFC54-9E29-6F45-706F-AE8381B94511}"/>
                </a:ext>
              </a:extLst>
            </p:cNvPr>
            <p:cNvCxnSpPr>
              <a:cxnSpLocks/>
            </p:cNvCxnSpPr>
            <p:nvPr/>
          </p:nvCxnSpPr>
          <p:spPr>
            <a:xfrm>
              <a:off x="5222360" y="3095625"/>
              <a:ext cx="111125" cy="9906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B9CD2F6C-02CA-7957-08C0-428440EBFE34}"/>
                </a:ext>
              </a:extLst>
            </p:cNvPr>
            <p:cNvCxnSpPr>
              <a:cxnSpLocks/>
            </p:cNvCxnSpPr>
            <p:nvPr/>
          </p:nvCxnSpPr>
          <p:spPr>
            <a:xfrm>
              <a:off x="5217319" y="3098800"/>
              <a:ext cx="465931" cy="8445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49490BFA-0079-9904-8451-256A2DEE7F90}"/>
              </a:ext>
            </a:extLst>
          </p:cNvPr>
          <p:cNvSpPr txBox="1"/>
          <p:nvPr/>
        </p:nvSpPr>
        <p:spPr>
          <a:xfrm>
            <a:off x="151777" y="1144382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辺を削除する</a:t>
            </a:r>
            <a:r>
              <a:rPr lang="en-US" altLang="ja-JP" dirty="0" err="1"/>
              <a:t>nei</a:t>
            </a:r>
            <a:r>
              <a:rPr lang="ja-JP" altLang="en-US" dirty="0"/>
              <a:t>方法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4301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69CDDDF-2E93-AD40-6D62-0DF626A8F71F}"/>
              </a:ext>
            </a:extLst>
          </p:cNvPr>
          <p:cNvSpPr txBox="1"/>
          <p:nvPr/>
        </p:nvSpPr>
        <p:spPr>
          <a:xfrm>
            <a:off x="301086" y="241382"/>
            <a:ext cx="3560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/>
              <a:t>提案手法</a:t>
            </a:r>
            <a:r>
              <a:rPr lang="en-US" altLang="ja-JP" sz="3200" b="1" dirty="0"/>
              <a:t>(seg</a:t>
            </a:r>
            <a:r>
              <a:rPr lang="ja-JP" altLang="en-US" sz="3200" b="1" dirty="0"/>
              <a:t>方法</a:t>
            </a:r>
            <a:r>
              <a:rPr lang="en-US" altLang="ja-JP" sz="3200" b="1" dirty="0"/>
              <a:t>)</a:t>
            </a:r>
            <a:endParaRPr lang="zh-CN" altLang="en-US" sz="3200" b="1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2CBA0A6C-80CA-A3CE-AAAD-A62116F6E5C9}"/>
              </a:ext>
            </a:extLst>
          </p:cNvPr>
          <p:cNvSpPr/>
          <p:nvPr/>
        </p:nvSpPr>
        <p:spPr>
          <a:xfrm>
            <a:off x="337127" y="964765"/>
            <a:ext cx="11517745" cy="72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文本框 8">
            <a:extLst>
              <a:ext uri="{FF2B5EF4-FFF2-40B4-BE49-F238E27FC236}">
                <a16:creationId xmlns:a16="http://schemas.microsoft.com/office/drawing/2014/main" id="{DD361B72-A7B6-12BA-DB56-C4F62FD8BD04}"/>
              </a:ext>
            </a:extLst>
          </p:cNvPr>
          <p:cNvSpPr txBox="1"/>
          <p:nvPr/>
        </p:nvSpPr>
        <p:spPr>
          <a:xfrm>
            <a:off x="264015" y="1410152"/>
            <a:ext cx="388439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b="1" dirty="0"/>
              <a:t>全ての</a:t>
            </a:r>
            <a:r>
              <a:rPr lang="ja-JP" altLang="en-US" sz="1400" b="1" dirty="0">
                <a:solidFill>
                  <a:srgbClr val="FF0000"/>
                </a:solidFill>
              </a:rPr>
              <a:t>一つ</a:t>
            </a:r>
            <a:r>
              <a:rPr lang="ja-JP" altLang="en-US" sz="1400" dirty="0"/>
              <a:t>のボロノイ辺に対応する</a:t>
            </a:r>
            <a:endParaRPr lang="en-US" altLang="ja-JP" sz="1400" dirty="0"/>
          </a:p>
          <a:p>
            <a:r>
              <a:rPr lang="ja-JP" altLang="en-US" sz="1400" dirty="0"/>
              <a:t>両端の母点をつなぐ（</a:t>
            </a:r>
            <a:r>
              <a:rPr lang="en-US" altLang="ja-JP" sz="1400" b="1" dirty="0">
                <a:solidFill>
                  <a:srgbClr val="FF0000"/>
                </a:solidFill>
              </a:rPr>
              <a:t>seg1</a:t>
            </a:r>
            <a:r>
              <a:rPr lang="ja-JP" altLang="en-US" sz="1400" dirty="0"/>
              <a:t>）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b="1" dirty="0"/>
              <a:t>全ての</a:t>
            </a:r>
            <a:r>
              <a:rPr lang="ja-JP" altLang="en-US" sz="1400" b="1" dirty="0">
                <a:solidFill>
                  <a:srgbClr val="00B050"/>
                </a:solidFill>
              </a:rPr>
              <a:t>二つ</a:t>
            </a:r>
            <a:r>
              <a:rPr lang="ja-JP" altLang="en-US" sz="1400" dirty="0"/>
              <a:t>連続するボロノイ辺に対応する</a:t>
            </a:r>
            <a:endParaRPr lang="en-US" altLang="ja-JP" sz="1400" dirty="0"/>
          </a:p>
          <a:p>
            <a:r>
              <a:rPr lang="ja-JP" altLang="en-US" sz="1400" dirty="0"/>
              <a:t>両端の母点をつなぐ（</a:t>
            </a:r>
            <a:r>
              <a:rPr lang="en-US" altLang="ja-JP" sz="1400" b="1" dirty="0">
                <a:solidFill>
                  <a:srgbClr val="00B050"/>
                </a:solidFill>
              </a:rPr>
              <a:t>seg2</a:t>
            </a:r>
            <a:r>
              <a:rPr lang="ja-JP" altLang="en-US" sz="1400" dirty="0"/>
              <a:t>）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b="1" dirty="0"/>
              <a:t>全ての</a:t>
            </a:r>
            <a:r>
              <a:rPr lang="ja-JP" altLang="en-US" sz="1400" b="1" dirty="0">
                <a:solidFill>
                  <a:srgbClr val="00B0F0"/>
                </a:solidFill>
              </a:rPr>
              <a:t>三つ</a:t>
            </a:r>
            <a:r>
              <a:rPr lang="ja-JP" altLang="en-US" sz="1400" dirty="0"/>
              <a:t>連続するボロノイ辺に対応する</a:t>
            </a:r>
            <a:endParaRPr lang="en-US" altLang="ja-JP" sz="1400" dirty="0"/>
          </a:p>
          <a:p>
            <a:r>
              <a:rPr lang="ja-JP" altLang="en-US" sz="1400" dirty="0"/>
              <a:t>両端の母点をつなぐ（</a:t>
            </a:r>
            <a:r>
              <a:rPr lang="en-US" altLang="ja-JP" sz="1400" b="1" dirty="0">
                <a:solidFill>
                  <a:srgbClr val="00B0F0"/>
                </a:solidFill>
              </a:rPr>
              <a:t>seg3</a:t>
            </a:r>
            <a:r>
              <a:rPr lang="ja-JP" altLang="en-US" sz="1400" dirty="0"/>
              <a:t>）</a:t>
            </a:r>
            <a:endParaRPr lang="zh-CN" altLang="en-US" sz="1400" dirty="0"/>
          </a:p>
        </p:txBody>
      </p:sp>
      <p:pic>
        <p:nvPicPr>
          <p:cNvPr id="4" name="图片 3" descr="图表, 雷达图&#10;&#10;描述已自动生成">
            <a:extLst>
              <a:ext uri="{FF2B5EF4-FFF2-40B4-BE49-F238E27FC236}">
                <a16:creationId xmlns:a16="http://schemas.microsoft.com/office/drawing/2014/main" id="{25A5C1DD-8F35-330F-8424-359C9C74E24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8" y="2795147"/>
            <a:ext cx="2880000" cy="2520000"/>
          </a:xfrm>
          <a:prstGeom prst="rect">
            <a:avLst/>
          </a:prstGeom>
        </p:spPr>
      </p:pic>
      <p:pic>
        <p:nvPicPr>
          <p:cNvPr id="14" name="图片 13" descr="图示&#10;&#10;描述已自动生成">
            <a:extLst>
              <a:ext uri="{FF2B5EF4-FFF2-40B4-BE49-F238E27FC236}">
                <a16:creationId xmlns:a16="http://schemas.microsoft.com/office/drawing/2014/main" id="{5F308A36-4349-2FBD-D6FE-3BE669AC302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338" y="2795147"/>
            <a:ext cx="2880000" cy="2520000"/>
          </a:xfrm>
          <a:prstGeom prst="rect">
            <a:avLst/>
          </a:prstGeom>
        </p:spPr>
      </p:pic>
      <p:pic>
        <p:nvPicPr>
          <p:cNvPr id="20" name="图片 19" descr="图示&#10;&#10;描述已自动生成">
            <a:extLst>
              <a:ext uri="{FF2B5EF4-FFF2-40B4-BE49-F238E27FC236}">
                <a16:creationId xmlns:a16="http://schemas.microsoft.com/office/drawing/2014/main" id="{32844577-FF4D-D5E7-85FA-69BB6C94C77B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996" y="2795147"/>
            <a:ext cx="2880000" cy="2520000"/>
          </a:xfrm>
          <a:prstGeom prst="rect">
            <a:avLst/>
          </a:prstGeom>
        </p:spPr>
      </p:pic>
      <p:pic>
        <p:nvPicPr>
          <p:cNvPr id="22" name="图片 21" descr="图示&#10;&#10;描述已自动生成">
            <a:extLst>
              <a:ext uri="{FF2B5EF4-FFF2-40B4-BE49-F238E27FC236}">
                <a16:creationId xmlns:a16="http://schemas.microsoft.com/office/drawing/2014/main" id="{728342DC-B201-8DF0-EBAB-8CAD4D3259EF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400" y="2795147"/>
            <a:ext cx="2880000" cy="2520000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F2C5B400-25A3-7BEB-B5AC-641C3852BE97}"/>
              </a:ext>
            </a:extLst>
          </p:cNvPr>
          <p:cNvSpPr txBox="1"/>
          <p:nvPr/>
        </p:nvSpPr>
        <p:spPr>
          <a:xfrm>
            <a:off x="892943" y="533562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三角形分割</a:t>
            </a:r>
            <a:endParaRPr lang="zh-CN" altLang="en-US" sz="1200" b="1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882AFC1-8F4F-811C-EFF6-A7B032590C50}"/>
              </a:ext>
            </a:extLst>
          </p:cNvPr>
          <p:cNvSpPr txBox="1"/>
          <p:nvPr/>
        </p:nvSpPr>
        <p:spPr>
          <a:xfrm>
            <a:off x="3675010" y="5335620"/>
            <a:ext cx="1470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三角形分割 </a:t>
            </a:r>
            <a:r>
              <a:rPr lang="en-US" altLang="ja-JP" sz="1200" b="1" dirty="0"/>
              <a:t>+ </a:t>
            </a:r>
            <a:r>
              <a:rPr lang="en-US" altLang="ja-JP" sz="1200" b="1" dirty="0">
                <a:solidFill>
                  <a:srgbClr val="FF0000"/>
                </a:solidFill>
              </a:rPr>
              <a:t>seg1</a:t>
            </a:r>
            <a:endParaRPr lang="zh-CN" altLang="en-US" sz="12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BF453B4-18A7-3F2D-ED4A-5DFA9F39B959}"/>
              </a:ext>
            </a:extLst>
          </p:cNvPr>
          <p:cNvSpPr txBox="1"/>
          <p:nvPr/>
        </p:nvSpPr>
        <p:spPr>
          <a:xfrm>
            <a:off x="6973244" y="5335620"/>
            <a:ext cx="20281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三角形分割 </a:t>
            </a:r>
            <a:r>
              <a:rPr lang="en-US" altLang="ja-JP" sz="1200" b="1" dirty="0"/>
              <a:t>+ </a:t>
            </a:r>
            <a:r>
              <a:rPr lang="en-US" altLang="ja-JP" sz="1200" b="1" dirty="0">
                <a:solidFill>
                  <a:srgbClr val="FF0000"/>
                </a:solidFill>
              </a:rPr>
              <a:t>seg1 </a:t>
            </a:r>
            <a:r>
              <a:rPr lang="en-US" altLang="ja-JP" sz="1200" b="1" dirty="0"/>
              <a:t>+</a:t>
            </a:r>
            <a:r>
              <a:rPr lang="en-US" altLang="ja-JP" sz="1200" b="1" dirty="0">
                <a:solidFill>
                  <a:srgbClr val="FF0000"/>
                </a:solidFill>
              </a:rPr>
              <a:t> </a:t>
            </a:r>
            <a:r>
              <a:rPr lang="en-US" altLang="ja-JP" sz="1200" b="1" dirty="0">
                <a:solidFill>
                  <a:srgbClr val="00B050"/>
                </a:solidFill>
              </a:rPr>
              <a:t>seg2</a:t>
            </a:r>
            <a:r>
              <a:rPr lang="en-US" altLang="ja-JP" sz="1200" b="1" dirty="0">
                <a:solidFill>
                  <a:srgbClr val="FF0000"/>
                </a:solidFill>
              </a:rPr>
              <a:t> </a:t>
            </a:r>
            <a:endParaRPr lang="zh-CN" altLang="en-US" sz="12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991494C-EC54-0464-8F6F-E3AAD7CA02DD}"/>
              </a:ext>
            </a:extLst>
          </p:cNvPr>
          <p:cNvSpPr txBox="1"/>
          <p:nvPr/>
        </p:nvSpPr>
        <p:spPr>
          <a:xfrm>
            <a:off x="9420904" y="5337791"/>
            <a:ext cx="25859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三角形分割 </a:t>
            </a:r>
            <a:r>
              <a:rPr lang="en-US" altLang="ja-JP" sz="1200" b="1" dirty="0"/>
              <a:t>+ </a:t>
            </a:r>
            <a:r>
              <a:rPr lang="en-US" altLang="ja-JP" sz="1200" b="1" dirty="0">
                <a:solidFill>
                  <a:srgbClr val="FF0000"/>
                </a:solidFill>
              </a:rPr>
              <a:t>seg1 </a:t>
            </a:r>
            <a:r>
              <a:rPr lang="en-US" altLang="ja-JP" sz="1200" b="1" dirty="0"/>
              <a:t>+</a:t>
            </a:r>
            <a:r>
              <a:rPr lang="en-US" altLang="ja-JP" sz="1200" b="1" dirty="0">
                <a:solidFill>
                  <a:srgbClr val="FF0000"/>
                </a:solidFill>
              </a:rPr>
              <a:t> </a:t>
            </a:r>
            <a:r>
              <a:rPr lang="en-US" altLang="ja-JP" sz="1200" b="1" dirty="0">
                <a:solidFill>
                  <a:srgbClr val="00B050"/>
                </a:solidFill>
              </a:rPr>
              <a:t>seg2 + </a:t>
            </a:r>
            <a:r>
              <a:rPr lang="en-US" altLang="ja-JP" sz="1200" b="1" dirty="0">
                <a:solidFill>
                  <a:srgbClr val="00B0F0"/>
                </a:solidFill>
              </a:rPr>
              <a:t>seg3</a:t>
            </a:r>
            <a:r>
              <a:rPr lang="en-US" altLang="ja-JP" sz="1200" b="1" dirty="0">
                <a:solidFill>
                  <a:srgbClr val="00B050"/>
                </a:solidFill>
              </a:rPr>
              <a:t> </a:t>
            </a:r>
            <a:r>
              <a:rPr lang="en-US" altLang="ja-JP" sz="1200" b="1" dirty="0">
                <a:solidFill>
                  <a:srgbClr val="FF0000"/>
                </a:solidFill>
              </a:rPr>
              <a:t> </a:t>
            </a:r>
            <a:endParaRPr lang="zh-CN" altLang="en-US" sz="12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7369296-035E-2C65-E461-0A32FE6A5D98}"/>
              </a:ext>
            </a:extLst>
          </p:cNvPr>
          <p:cNvSpPr txBox="1"/>
          <p:nvPr/>
        </p:nvSpPr>
        <p:spPr>
          <a:xfrm>
            <a:off x="10021329" y="6552733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seg</a:t>
            </a:r>
            <a:r>
              <a:rPr lang="ja-JP" altLang="en-US" dirty="0"/>
              <a:t>グラフ</a:t>
            </a:r>
            <a:endParaRPr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A94F9B28-F32E-E064-7624-5B29CFABC3CE}"/>
              </a:ext>
            </a:extLst>
          </p:cNvPr>
          <p:cNvSpPr/>
          <p:nvPr/>
        </p:nvSpPr>
        <p:spPr>
          <a:xfrm>
            <a:off x="9207400" y="2719360"/>
            <a:ext cx="2898472" cy="308872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箭头: 下 36">
            <a:extLst>
              <a:ext uri="{FF2B5EF4-FFF2-40B4-BE49-F238E27FC236}">
                <a16:creationId xmlns:a16="http://schemas.microsoft.com/office/drawing/2014/main" id="{826BF200-3634-19BC-1397-2B201A0D261C}"/>
              </a:ext>
            </a:extLst>
          </p:cNvPr>
          <p:cNvSpPr/>
          <p:nvPr/>
        </p:nvSpPr>
        <p:spPr>
          <a:xfrm>
            <a:off x="10547802" y="5979797"/>
            <a:ext cx="92363" cy="4896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DF16F0F-1257-0A8B-F0A8-F75FE5589A90}"/>
              </a:ext>
            </a:extLst>
          </p:cNvPr>
          <p:cNvSpPr txBox="1"/>
          <p:nvPr/>
        </p:nvSpPr>
        <p:spPr>
          <a:xfrm>
            <a:off x="59938" y="1074032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辺を削除する</a:t>
            </a:r>
            <a:r>
              <a:rPr lang="en-US" altLang="ja-JP" dirty="0"/>
              <a:t>seg</a:t>
            </a:r>
            <a:r>
              <a:rPr lang="ja-JP" altLang="en-US" dirty="0"/>
              <a:t>方法</a:t>
            </a:r>
            <a:endParaRPr lang="zh-CN" altLang="en-US" dirty="0"/>
          </a:p>
        </p:txBody>
      </p:sp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9394E53F-C390-D60D-C0FB-9A2E7F4EBAB0}"/>
              </a:ext>
            </a:extLst>
          </p:cNvPr>
          <p:cNvGrpSpPr/>
          <p:nvPr/>
        </p:nvGrpSpPr>
        <p:grpSpPr>
          <a:xfrm>
            <a:off x="4238977" y="1175373"/>
            <a:ext cx="8030009" cy="1344454"/>
            <a:chOff x="483497" y="5388108"/>
            <a:chExt cx="10236057" cy="1713809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BBA82333-088D-C502-6279-6C258D7D5056}"/>
                </a:ext>
              </a:extLst>
            </p:cNvPr>
            <p:cNvGrpSpPr/>
            <p:nvPr/>
          </p:nvGrpSpPr>
          <p:grpSpPr>
            <a:xfrm>
              <a:off x="483497" y="5515559"/>
              <a:ext cx="1549027" cy="1151371"/>
              <a:chOff x="6398525" y="2997202"/>
              <a:chExt cx="3232150" cy="2402413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00392225-73AB-A129-9852-7C01276B5844}"/>
                  </a:ext>
                </a:extLst>
              </p:cNvPr>
              <p:cNvGrpSpPr/>
              <p:nvPr/>
            </p:nvGrpSpPr>
            <p:grpSpPr>
              <a:xfrm>
                <a:off x="6398525" y="2997202"/>
                <a:ext cx="3232150" cy="2402413"/>
                <a:chOff x="6340467" y="2997203"/>
                <a:chExt cx="3232150" cy="2402413"/>
              </a:xfrm>
            </p:grpSpPr>
            <p:pic>
              <p:nvPicPr>
                <p:cNvPr id="10" name="图片 9">
                  <a:extLst>
                    <a:ext uri="{FF2B5EF4-FFF2-40B4-BE49-F238E27FC236}">
                      <a16:creationId xmlns:a16="http://schemas.microsoft.com/office/drawing/2014/main" id="{5CF35DF1-22F7-AB83-CC6F-81285D5357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alphaModFix amt="5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69" t="1406" r="684" b="733"/>
                <a:stretch/>
              </p:blipFill>
              <p:spPr>
                <a:xfrm>
                  <a:off x="6340467" y="2997203"/>
                  <a:ext cx="3232150" cy="2402413"/>
                </a:xfrm>
                <a:prstGeom prst="rect">
                  <a:avLst/>
                </a:prstGeom>
              </p:spPr>
            </p:pic>
            <p:cxnSp>
              <p:nvCxnSpPr>
                <p:cNvPr id="11" name="直接连接符 10">
                  <a:extLst>
                    <a:ext uri="{FF2B5EF4-FFF2-40B4-BE49-F238E27FC236}">
                      <a16:creationId xmlns:a16="http://schemas.microsoft.com/office/drawing/2014/main" id="{33CD1E3C-7E3F-EF13-AAE6-63746D002013}"/>
                    </a:ext>
                  </a:extLst>
                </p:cNvPr>
                <p:cNvCxnSpPr/>
                <p:nvPr/>
              </p:nvCxnSpPr>
              <p:spPr>
                <a:xfrm>
                  <a:off x="7681913" y="3656013"/>
                  <a:ext cx="250825" cy="36512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接连接符 11">
                  <a:extLst>
                    <a:ext uri="{FF2B5EF4-FFF2-40B4-BE49-F238E27FC236}">
                      <a16:creationId xmlns:a16="http://schemas.microsoft.com/office/drawing/2014/main" id="{C442EE8C-DCB0-2FCF-69DF-13D0100422F8}"/>
                    </a:ext>
                  </a:extLst>
                </p:cNvPr>
                <p:cNvCxnSpPr/>
                <p:nvPr/>
              </p:nvCxnSpPr>
              <p:spPr>
                <a:xfrm>
                  <a:off x="7589838" y="3163888"/>
                  <a:ext cx="92075" cy="487362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E5E84DDB-C0F6-8D53-42F3-3AA60448F2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33167" y="3651250"/>
                  <a:ext cx="548746" cy="673100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E842080A-4D02-926F-D444-36EEF3A04E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27987" y="3692525"/>
                  <a:ext cx="495290" cy="99165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>
                  <a:extLst>
                    <a:ext uri="{FF2B5EF4-FFF2-40B4-BE49-F238E27FC236}">
                      <a16:creationId xmlns:a16="http://schemas.microsoft.com/office/drawing/2014/main" id="{B0C42C3A-3A49-AAFE-DDBF-6B72461B71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27987" y="3196909"/>
                  <a:ext cx="386149" cy="495616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>
                  <a:extLst>
                    <a:ext uri="{FF2B5EF4-FFF2-40B4-BE49-F238E27FC236}">
                      <a16:creationId xmlns:a16="http://schemas.microsoft.com/office/drawing/2014/main" id="{C50FF9EF-C0B4-1122-0DC5-617B7A8B60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314136" y="3196909"/>
                  <a:ext cx="396477" cy="125729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>
                  <a:extLst>
                    <a:ext uri="{FF2B5EF4-FFF2-40B4-BE49-F238E27FC236}">
                      <a16:creationId xmlns:a16="http://schemas.microsoft.com/office/drawing/2014/main" id="{ECD35271-BA59-02B5-AE4F-BA54C91DC0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710613" y="3322638"/>
                  <a:ext cx="315585" cy="122079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>
                  <a:extLst>
                    <a:ext uri="{FF2B5EF4-FFF2-40B4-BE49-F238E27FC236}">
                      <a16:creationId xmlns:a16="http://schemas.microsoft.com/office/drawing/2014/main" id="{2A4053D1-8B14-B082-188C-D971AA04B1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927987" y="3322638"/>
                  <a:ext cx="782626" cy="369887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F61589BB-41B9-32DC-4AE8-28DB91EDF1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026198" y="3372822"/>
                  <a:ext cx="164660" cy="82143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>
                  <a:extLst>
                    <a:ext uri="{FF2B5EF4-FFF2-40B4-BE49-F238E27FC236}">
                      <a16:creationId xmlns:a16="http://schemas.microsoft.com/office/drawing/2014/main" id="{260FF096-EC3A-BDD9-AD5C-3530E6C31A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9026198" y="3454965"/>
                  <a:ext cx="252740" cy="67094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C3B8B869-85AA-3B6B-2424-57EFEB6FD5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27987" y="3692525"/>
                  <a:ext cx="1350951" cy="43338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id="{7000E5E3-BE53-27EF-F561-05A877CF70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927987" y="3444717"/>
                  <a:ext cx="1098211" cy="24780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1DCC0783-2FEF-BA44-52A6-2C9D977604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89838" y="3163888"/>
                  <a:ext cx="339832" cy="528637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3D249205-97DE-2F1C-559E-F6101E90EB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94327" y="3162143"/>
                  <a:ext cx="719809" cy="39844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27185D84-A1FF-3EDC-5BE7-82FF1C38648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8698602" y="3322638"/>
                  <a:ext cx="492256" cy="50184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5F0166BF-F8E6-87BC-CED0-6C3A0E1749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23277" y="4125913"/>
                  <a:ext cx="855661" cy="558270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A9AE6704-8923-86E4-7DDA-11049C1685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603338" y="4684183"/>
                  <a:ext cx="819939" cy="226097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FD0CF369-24F1-DD91-FC75-442C189B65D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33167" y="4324350"/>
                  <a:ext cx="1290110" cy="359833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0D22BEAB-9CBA-A3F0-493B-1A844D2FF4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33167" y="4324350"/>
                  <a:ext cx="470171" cy="585930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17860F0C-06CF-C393-A60B-17788FE1D5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30099" y="3689349"/>
                  <a:ext cx="797888" cy="635001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63E03F46-F625-9C7A-5A73-9B7E6163FB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603337" y="4901503"/>
                  <a:ext cx="448463" cy="434745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CD2B626A-16A4-07B3-B436-46D5630F88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383463" y="4910280"/>
                  <a:ext cx="219873" cy="232444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ECB5F4BC-3E56-C39F-278E-4508237018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383462" y="5151501"/>
                  <a:ext cx="667940" cy="182169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BCDA7393-058B-CF24-857D-FE33B2DEFB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082116" y="4123335"/>
                  <a:ext cx="196822" cy="840284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D6228A4D-B21E-D75B-24C8-84D29B5A38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8423277" y="4684183"/>
                  <a:ext cx="658441" cy="279436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F5473D75-3538-F8FF-2412-9E311F8DA3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051402" y="4963619"/>
                  <a:ext cx="1030316" cy="370051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2151B430-08D6-FB17-46DA-13D8026104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9081718" y="4961041"/>
                  <a:ext cx="197220" cy="334859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7">
                  <a:extLst>
                    <a:ext uri="{FF2B5EF4-FFF2-40B4-BE49-F238E27FC236}">
                      <a16:creationId xmlns:a16="http://schemas.microsoft.com/office/drawing/2014/main" id="{C873A282-A30C-AA17-DFBB-0D962736A0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051004" y="4681605"/>
                  <a:ext cx="372273" cy="652065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8">
                  <a:extLst>
                    <a:ext uri="{FF2B5EF4-FFF2-40B4-BE49-F238E27FC236}">
                      <a16:creationId xmlns:a16="http://schemas.microsoft.com/office/drawing/2014/main" id="{CE276266-2F5B-D779-E918-24B6F67E93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050606" y="5295900"/>
                  <a:ext cx="1228332" cy="37770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9">
                  <a:extLst>
                    <a:ext uri="{FF2B5EF4-FFF2-40B4-BE49-F238E27FC236}">
                      <a16:creationId xmlns:a16="http://schemas.microsoft.com/office/drawing/2014/main" id="{90D6BB4D-4F99-0C75-96F0-FDEF3B30B0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07150" y="4353983"/>
                  <a:ext cx="972758" cy="79751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直接连接符 50">
                  <a:extLst>
                    <a:ext uri="{FF2B5EF4-FFF2-40B4-BE49-F238E27FC236}">
                      <a16:creationId xmlns:a16="http://schemas.microsoft.com/office/drawing/2014/main" id="{E606A876-DCD4-E213-2E22-A18109D9F9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99143" y="4351405"/>
                  <a:ext cx="1203796" cy="558875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>
                  <a:extLst>
                    <a:ext uri="{FF2B5EF4-FFF2-40B4-BE49-F238E27FC236}">
                      <a16:creationId xmlns:a16="http://schemas.microsoft.com/office/drawing/2014/main" id="{3C11DDC5-8C2E-B695-B9FD-2904B97EC5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406752" y="4324350"/>
                  <a:ext cx="735227" cy="33336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接连接符 52">
                  <a:extLst>
                    <a:ext uri="{FF2B5EF4-FFF2-40B4-BE49-F238E27FC236}">
                      <a16:creationId xmlns:a16="http://schemas.microsoft.com/office/drawing/2014/main" id="{2B0CE246-184F-1566-AF96-A83DEA5F14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406752" y="3651250"/>
                  <a:ext cx="1275161" cy="700155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6AEB75C3-C53B-50EC-6710-CADA879386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248916" y="3372821"/>
                <a:ext cx="88080" cy="750513"/>
              </a:xfrm>
              <a:prstGeom prst="line">
                <a:avLst/>
              </a:prstGeom>
              <a:ln w="127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52F97C90-9788-5970-30BA-A1306EC39092}"/>
                </a:ext>
              </a:extLst>
            </p:cNvPr>
            <p:cNvSpPr txBox="1"/>
            <p:nvPr/>
          </p:nvSpPr>
          <p:spPr>
            <a:xfrm>
              <a:off x="767271" y="6780781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200" b="1" dirty="0"/>
                <a:t>三角形分割</a:t>
              </a:r>
              <a:endParaRPr lang="zh-CN" altLang="en-US" sz="1200" b="1" dirty="0"/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5E4CA1CE-995B-4FBA-9140-3EB66FC50BCD}"/>
                </a:ext>
              </a:extLst>
            </p:cNvPr>
            <p:cNvSpPr txBox="1"/>
            <p:nvPr/>
          </p:nvSpPr>
          <p:spPr>
            <a:xfrm>
              <a:off x="2080464" y="5815859"/>
              <a:ext cx="4347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/>
                <a:t>+</a:t>
              </a:r>
              <a:endParaRPr lang="zh-CN" altLang="en-US" sz="2800" b="1" dirty="0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7F2E5669-A9CC-9FFB-7AA0-572740ED4ED6}"/>
                </a:ext>
              </a:extLst>
            </p:cNvPr>
            <p:cNvSpPr txBox="1"/>
            <p:nvPr/>
          </p:nvSpPr>
          <p:spPr>
            <a:xfrm>
              <a:off x="4162657" y="5772134"/>
              <a:ext cx="4347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/>
                <a:t>+</a:t>
              </a:r>
              <a:endParaRPr lang="zh-CN" altLang="en-US" sz="2800" b="1" dirty="0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A2DE4054-1AD0-E8F3-2FAB-BC4B010E97F6}"/>
                </a:ext>
              </a:extLst>
            </p:cNvPr>
            <p:cNvSpPr txBox="1"/>
            <p:nvPr/>
          </p:nvSpPr>
          <p:spPr>
            <a:xfrm>
              <a:off x="6467357" y="5728491"/>
              <a:ext cx="4347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/>
                <a:t>+</a:t>
              </a:r>
              <a:endParaRPr lang="zh-CN" altLang="en-US" sz="2800" b="1" dirty="0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C70FFFF0-8143-3D52-5F66-105C0F3FBDEE}"/>
                </a:ext>
              </a:extLst>
            </p:cNvPr>
            <p:cNvSpPr txBox="1"/>
            <p:nvPr/>
          </p:nvSpPr>
          <p:spPr>
            <a:xfrm>
              <a:off x="8892678" y="5854058"/>
              <a:ext cx="4347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/>
                <a:t>=</a:t>
              </a:r>
              <a:endParaRPr lang="zh-CN" altLang="en-US" sz="2800" b="1" dirty="0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CCDAE661-27AD-0181-5BD0-6D598972478F}"/>
                </a:ext>
              </a:extLst>
            </p:cNvPr>
            <p:cNvSpPr txBox="1"/>
            <p:nvPr/>
          </p:nvSpPr>
          <p:spPr>
            <a:xfrm>
              <a:off x="9335861" y="5956547"/>
              <a:ext cx="1383693" cy="4315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00" b="1" dirty="0"/>
                <a:t>seg</a:t>
              </a:r>
              <a:r>
                <a:rPr lang="ja-JP" altLang="en-US" sz="1600" b="1" dirty="0"/>
                <a:t>方法</a:t>
              </a:r>
              <a:endParaRPr lang="en-US" altLang="ja-JP" sz="1600" b="1" dirty="0"/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D8D63643-BB23-6D6B-F4D6-1DC4D1EB509C}"/>
                </a:ext>
              </a:extLst>
            </p:cNvPr>
            <p:cNvSpPr txBox="1"/>
            <p:nvPr/>
          </p:nvSpPr>
          <p:spPr>
            <a:xfrm>
              <a:off x="3074429" y="6698968"/>
              <a:ext cx="749811" cy="392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1400" b="1" dirty="0">
                  <a:solidFill>
                    <a:srgbClr val="FF0000"/>
                  </a:solidFill>
                </a:rPr>
                <a:t>seg1</a:t>
              </a:r>
              <a:endParaRPr lang="zh-CN" altLang="en-US" sz="1400" dirty="0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4E7DFD1F-E9FD-EE6D-0C94-8289FBB3C6C4}"/>
                </a:ext>
              </a:extLst>
            </p:cNvPr>
            <p:cNvSpPr txBox="1"/>
            <p:nvPr/>
          </p:nvSpPr>
          <p:spPr>
            <a:xfrm>
              <a:off x="5249841" y="6709586"/>
              <a:ext cx="899390" cy="392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1400" b="1" dirty="0">
                  <a:solidFill>
                    <a:srgbClr val="00B050"/>
                  </a:solidFill>
                </a:rPr>
                <a:t>seg2</a:t>
              </a:r>
              <a:endParaRPr lang="zh-CN" altLang="en-US" sz="1400" dirty="0"/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99F15BD2-9B6B-2E90-BA17-F746C34E41F9}"/>
                </a:ext>
              </a:extLst>
            </p:cNvPr>
            <p:cNvSpPr txBox="1"/>
            <p:nvPr/>
          </p:nvSpPr>
          <p:spPr>
            <a:xfrm>
              <a:off x="7550810" y="6714297"/>
              <a:ext cx="8306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1400" b="1" dirty="0">
                  <a:solidFill>
                    <a:srgbClr val="00B0F0"/>
                  </a:solidFill>
                </a:rPr>
                <a:t>seg3</a:t>
              </a:r>
              <a:endParaRPr lang="zh-CN" altLang="en-US" sz="1400" dirty="0"/>
            </a:p>
          </p:txBody>
        </p: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D7E578AC-7C02-A938-0631-FAC6FEAAA9DF}"/>
                </a:ext>
              </a:extLst>
            </p:cNvPr>
            <p:cNvGrpSpPr/>
            <p:nvPr/>
          </p:nvGrpSpPr>
          <p:grpSpPr>
            <a:xfrm>
              <a:off x="2543211" y="5433944"/>
              <a:ext cx="1456159" cy="1198431"/>
              <a:chOff x="684131" y="1237268"/>
              <a:chExt cx="5326144" cy="4383464"/>
            </a:xfrm>
          </p:grpSpPr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18DCEEBD-DA12-E61F-CF61-410A0AB1543E}"/>
                  </a:ext>
                </a:extLst>
              </p:cNvPr>
              <p:cNvGrpSpPr/>
              <p:nvPr/>
            </p:nvGrpSpPr>
            <p:grpSpPr>
              <a:xfrm>
                <a:off x="684131" y="1237268"/>
                <a:ext cx="5326144" cy="4383464"/>
                <a:chOff x="2620652" y="1197204"/>
                <a:chExt cx="5326144" cy="4383464"/>
              </a:xfrm>
            </p:grpSpPr>
            <p:pic>
              <p:nvPicPr>
                <p:cNvPr id="66" name="图片 65" descr="图表, 雷达图&#10;&#10;描述已自动生成">
                  <a:extLst>
                    <a:ext uri="{FF2B5EF4-FFF2-40B4-BE49-F238E27FC236}">
                      <a16:creationId xmlns:a16="http://schemas.microsoft.com/office/drawing/2014/main" id="{EDF1895E-2465-52A1-574E-D61EACAEEC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231" t="26488" r="25246" b="24855"/>
                <a:stretch/>
              </p:blipFill>
              <p:spPr>
                <a:xfrm>
                  <a:off x="2620652" y="1197204"/>
                  <a:ext cx="5326144" cy="4383464"/>
                </a:xfrm>
                <a:prstGeom prst="rect">
                  <a:avLst/>
                </a:prstGeom>
              </p:spPr>
            </p:pic>
            <p:cxnSp>
              <p:nvCxnSpPr>
                <p:cNvPr id="67" name="直接连接符 66">
                  <a:extLst>
                    <a:ext uri="{FF2B5EF4-FFF2-40B4-BE49-F238E27FC236}">
                      <a16:creationId xmlns:a16="http://schemas.microsoft.com/office/drawing/2014/main" id="{9387D535-239E-59B4-69A4-A0A5FDF972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65081" y="2719388"/>
                  <a:ext cx="0" cy="385762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椭圆 67">
                  <a:extLst>
                    <a:ext uri="{FF2B5EF4-FFF2-40B4-BE49-F238E27FC236}">
                      <a16:creationId xmlns:a16="http://schemas.microsoft.com/office/drawing/2014/main" id="{BCB4295B-BD05-3F48-5211-20E86A46ED72}"/>
                    </a:ext>
                  </a:extLst>
                </p:cNvPr>
                <p:cNvSpPr/>
                <p:nvPr/>
              </p:nvSpPr>
              <p:spPr>
                <a:xfrm>
                  <a:off x="6993732" y="2528888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9" name="椭圆 68">
                  <a:extLst>
                    <a:ext uri="{FF2B5EF4-FFF2-40B4-BE49-F238E27FC236}">
                      <a16:creationId xmlns:a16="http://schemas.microsoft.com/office/drawing/2014/main" id="{C2A36B83-AAFA-88C3-730B-9FC4B6F9471E}"/>
                    </a:ext>
                  </a:extLst>
                </p:cNvPr>
                <p:cNvSpPr/>
                <p:nvPr/>
              </p:nvSpPr>
              <p:spPr>
                <a:xfrm>
                  <a:off x="6428582" y="3532188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70" name="直接连接符 69">
                  <a:extLst>
                    <a:ext uri="{FF2B5EF4-FFF2-40B4-BE49-F238E27FC236}">
                      <a16:creationId xmlns:a16="http://schemas.microsoft.com/office/drawing/2014/main" id="{5E658E2A-6E1D-E056-270C-FECCB73EBA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523832" y="2624138"/>
                  <a:ext cx="565150" cy="1003300"/>
                </a:xfrm>
                <a:prstGeom prst="line">
                  <a:avLst/>
                </a:prstGeom>
                <a:ln w="28575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椭圆 70">
                  <a:extLst>
                    <a:ext uri="{FF2B5EF4-FFF2-40B4-BE49-F238E27FC236}">
                      <a16:creationId xmlns:a16="http://schemas.microsoft.com/office/drawing/2014/main" id="{EC765C8B-5D78-9615-BD3C-4B80ED65CC46}"/>
                    </a:ext>
                  </a:extLst>
                </p:cNvPr>
                <p:cNvSpPr/>
                <p:nvPr/>
              </p:nvSpPr>
              <p:spPr>
                <a:xfrm>
                  <a:off x="5587207" y="3827463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2" name="椭圆 71">
                  <a:extLst>
                    <a:ext uri="{FF2B5EF4-FFF2-40B4-BE49-F238E27FC236}">
                      <a16:creationId xmlns:a16="http://schemas.microsoft.com/office/drawing/2014/main" id="{B7664998-79F1-41B5-5C75-4BF2C0B7C9FC}"/>
                    </a:ext>
                  </a:extLst>
                </p:cNvPr>
                <p:cNvSpPr/>
                <p:nvPr/>
              </p:nvSpPr>
              <p:spPr>
                <a:xfrm>
                  <a:off x="6591300" y="4433887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73" name="直接连接符 72">
                  <a:extLst>
                    <a:ext uri="{FF2B5EF4-FFF2-40B4-BE49-F238E27FC236}">
                      <a16:creationId xmlns:a16="http://schemas.microsoft.com/office/drawing/2014/main" id="{E74843AA-521E-D5BE-6262-67E869D135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82457" y="3922713"/>
                  <a:ext cx="1004093" cy="612775"/>
                </a:xfrm>
                <a:prstGeom prst="line">
                  <a:avLst/>
                </a:prstGeom>
                <a:ln w="28575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直接连接符 73">
                  <a:extLst>
                    <a:ext uri="{FF2B5EF4-FFF2-40B4-BE49-F238E27FC236}">
                      <a16:creationId xmlns:a16="http://schemas.microsoft.com/office/drawing/2014/main" id="{C8836733-E596-0EFB-1F17-CC2D8E447C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92650" y="2987675"/>
                  <a:ext cx="104775" cy="28575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椭圆 74">
                  <a:extLst>
                    <a:ext uri="{FF2B5EF4-FFF2-40B4-BE49-F238E27FC236}">
                      <a16:creationId xmlns:a16="http://schemas.microsoft.com/office/drawing/2014/main" id="{5CF5E1DA-0426-D8D5-6765-0B4FCE571CC7}"/>
                    </a:ext>
                  </a:extLst>
                </p:cNvPr>
                <p:cNvSpPr/>
                <p:nvPr/>
              </p:nvSpPr>
              <p:spPr>
                <a:xfrm>
                  <a:off x="4502150" y="2624138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6" name="椭圆 75">
                  <a:extLst>
                    <a:ext uri="{FF2B5EF4-FFF2-40B4-BE49-F238E27FC236}">
                      <a16:creationId xmlns:a16="http://schemas.microsoft.com/office/drawing/2014/main" id="{041636CB-FE63-8057-0DC9-81423F21315B}"/>
                    </a:ext>
                  </a:extLst>
                </p:cNvPr>
                <p:cNvSpPr/>
                <p:nvPr/>
              </p:nvSpPr>
              <p:spPr>
                <a:xfrm>
                  <a:off x="4178300" y="3532188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77" name="直接连接符 76">
                  <a:extLst>
                    <a:ext uri="{FF2B5EF4-FFF2-40B4-BE49-F238E27FC236}">
                      <a16:creationId xmlns:a16="http://schemas.microsoft.com/office/drawing/2014/main" id="{6D5ED9C1-C0F7-46CF-D3C5-FE874B8DEB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73550" y="2719388"/>
                  <a:ext cx="290117" cy="908050"/>
                </a:xfrm>
                <a:prstGeom prst="line">
                  <a:avLst/>
                </a:prstGeom>
                <a:ln w="28575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5" name="直接连接符 64">
                <a:extLst>
                  <a:ext uri="{FF2B5EF4-FFF2-40B4-BE49-F238E27FC236}">
                    <a16:creationId xmlns:a16="http://schemas.microsoft.com/office/drawing/2014/main" id="{15588CA2-8BA6-8EA3-5DEF-E1643E2B6E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3754" y="4071102"/>
                <a:ext cx="581025" cy="16192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EE472772-58B7-3259-2BB0-1A5865E991B2}"/>
                </a:ext>
              </a:extLst>
            </p:cNvPr>
            <p:cNvGrpSpPr/>
            <p:nvPr/>
          </p:nvGrpSpPr>
          <p:grpSpPr>
            <a:xfrm>
              <a:off x="4766431" y="5395020"/>
              <a:ext cx="1540901" cy="1288741"/>
              <a:chOff x="2903277" y="1190624"/>
              <a:chExt cx="5352693" cy="4476753"/>
            </a:xfrm>
          </p:grpSpPr>
          <p:pic>
            <p:nvPicPr>
              <p:cNvPr id="79" name="图片 78" descr="图表, 雷达图&#10;&#10;描述已自动生成">
                <a:extLst>
                  <a:ext uri="{FF2B5EF4-FFF2-40B4-BE49-F238E27FC236}">
                    <a16:creationId xmlns:a16="http://schemas.microsoft.com/office/drawing/2014/main" id="{6497B4FE-BCC4-FE05-3598-5634A05093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316" t="26415" r="24919" b="23892"/>
              <a:stretch/>
            </p:blipFill>
            <p:spPr>
              <a:xfrm>
                <a:off x="2903277" y="1190625"/>
                <a:ext cx="5352693" cy="4476752"/>
              </a:xfrm>
              <a:prstGeom prst="rect">
                <a:avLst/>
              </a:prstGeom>
            </p:spPr>
          </p:pic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B1281E87-A706-6233-8DFE-FA4DD41D3C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38925" y="2714625"/>
                <a:ext cx="0" cy="390525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D575DEF7-BD4F-DD66-2D07-0F2A083614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93631" y="3105150"/>
                <a:ext cx="445294" cy="342900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椭圆 81">
                <a:extLst>
                  <a:ext uri="{FF2B5EF4-FFF2-40B4-BE49-F238E27FC236}">
                    <a16:creationId xmlns:a16="http://schemas.microsoft.com/office/drawing/2014/main" id="{1A496729-8C54-4426-B4CD-57B81288B118}"/>
                  </a:ext>
                </a:extLst>
              </p:cNvPr>
              <p:cNvSpPr/>
              <p:nvPr/>
            </p:nvSpPr>
            <p:spPr>
              <a:xfrm>
                <a:off x="5891212" y="3862388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>
                <a:extLst>
                  <a:ext uri="{FF2B5EF4-FFF2-40B4-BE49-F238E27FC236}">
                    <a16:creationId xmlns:a16="http://schemas.microsoft.com/office/drawing/2014/main" id="{36E50E15-DBB6-7BFB-29B9-978C126C416B}"/>
                  </a:ext>
                </a:extLst>
              </p:cNvPr>
              <p:cNvSpPr/>
              <p:nvPr/>
            </p:nvSpPr>
            <p:spPr>
              <a:xfrm>
                <a:off x="7289006" y="2547938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4" name="直接连接符 83">
                <a:extLst>
                  <a:ext uri="{FF2B5EF4-FFF2-40B4-BE49-F238E27FC236}">
                    <a16:creationId xmlns:a16="http://schemas.microsoft.com/office/drawing/2014/main" id="{8DD093C2-9838-0011-94AB-0DE56AF042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62650" y="2619376"/>
                <a:ext cx="1397794" cy="1314450"/>
              </a:xfrm>
              <a:prstGeom prst="line">
                <a:avLst/>
              </a:prstGeom>
              <a:ln w="28575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>
                <a:extLst>
                  <a:ext uri="{FF2B5EF4-FFF2-40B4-BE49-F238E27FC236}">
                    <a16:creationId xmlns:a16="http://schemas.microsoft.com/office/drawing/2014/main" id="{4FCC2D1B-9859-D7C6-9C6D-816A265BE8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59350" y="3276600"/>
                <a:ext cx="209550" cy="257175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>
                <a:extLst>
                  <a:ext uri="{FF2B5EF4-FFF2-40B4-BE49-F238E27FC236}">
                    <a16:creationId xmlns:a16="http://schemas.microsoft.com/office/drawing/2014/main" id="{FC6AFBAD-D69F-3357-1F5F-FDB6BC74909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959349" y="2978150"/>
                <a:ext cx="130176" cy="298450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椭圆 86">
                <a:extLst>
                  <a:ext uri="{FF2B5EF4-FFF2-40B4-BE49-F238E27FC236}">
                    <a16:creationId xmlns:a16="http://schemas.microsoft.com/office/drawing/2014/main" id="{E2A11422-695A-C49A-C94C-8EBE3EF344C3}"/>
                  </a:ext>
                </a:extLst>
              </p:cNvPr>
              <p:cNvSpPr/>
              <p:nvPr/>
            </p:nvSpPr>
            <p:spPr>
              <a:xfrm>
                <a:off x="4751387" y="3916365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>
                <a:extLst>
                  <a:ext uri="{FF2B5EF4-FFF2-40B4-BE49-F238E27FC236}">
                    <a16:creationId xmlns:a16="http://schemas.microsoft.com/office/drawing/2014/main" id="{D43071D5-00F1-1842-22E7-7F30BF0062C4}"/>
                  </a:ext>
                </a:extLst>
              </p:cNvPr>
              <p:cNvSpPr/>
              <p:nvPr/>
            </p:nvSpPr>
            <p:spPr>
              <a:xfrm>
                <a:off x="4780756" y="2643187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A12BEAA6-506F-98B0-E7FB-E4667D7CFC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822825" y="2714625"/>
                <a:ext cx="29369" cy="1273178"/>
              </a:xfrm>
              <a:prstGeom prst="line">
                <a:avLst/>
              </a:prstGeom>
              <a:ln w="28575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0F62E4EC-BD5D-F29B-2846-D02C81F66A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60194" y="1869281"/>
                <a:ext cx="804862" cy="85725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60B42DB8-7A5F-1F72-DD3B-0B639D4A7C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05413" y="1740694"/>
                <a:ext cx="154781" cy="128587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椭圆 91">
                <a:extLst>
                  <a:ext uri="{FF2B5EF4-FFF2-40B4-BE49-F238E27FC236}">
                    <a16:creationId xmlns:a16="http://schemas.microsoft.com/office/drawing/2014/main" id="{346C46ED-0E55-F0BA-D442-F2FDB96D07AA}"/>
                  </a:ext>
                </a:extLst>
              </p:cNvPr>
              <p:cNvSpPr/>
              <p:nvPr/>
            </p:nvSpPr>
            <p:spPr>
              <a:xfrm>
                <a:off x="5139927" y="1190624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5D44F39B-82C4-8BFE-F99F-A9B096900EAE}"/>
                  </a:ext>
                </a:extLst>
              </p:cNvPr>
              <p:cNvSpPr/>
              <p:nvPr/>
            </p:nvSpPr>
            <p:spPr>
              <a:xfrm>
                <a:off x="6567487" y="1597818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4" name="直接连接符 93">
                <a:extLst>
                  <a:ext uri="{FF2B5EF4-FFF2-40B4-BE49-F238E27FC236}">
                    <a16:creationId xmlns:a16="http://schemas.microsoft.com/office/drawing/2014/main" id="{027D7223-DE55-42E5-E585-C6C04DB452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05413" y="1262062"/>
                <a:ext cx="1404937" cy="407194"/>
              </a:xfrm>
              <a:prstGeom prst="line">
                <a:avLst/>
              </a:prstGeom>
              <a:ln w="28575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37D2C3A1-C651-4655-3D49-F3D465FE7000}"/>
                </a:ext>
              </a:extLst>
            </p:cNvPr>
            <p:cNvGrpSpPr/>
            <p:nvPr/>
          </p:nvGrpSpPr>
          <p:grpSpPr>
            <a:xfrm>
              <a:off x="6964724" y="5388108"/>
              <a:ext cx="1573610" cy="1295095"/>
              <a:chOff x="1343858" y="0"/>
              <a:chExt cx="8257342" cy="6795866"/>
            </a:xfrm>
          </p:grpSpPr>
          <p:pic>
            <p:nvPicPr>
              <p:cNvPr id="96" name="图片 95" descr="图表, 雷达图&#10;&#10;描述已自动生成">
                <a:extLst>
                  <a:ext uri="{FF2B5EF4-FFF2-40B4-BE49-F238E27FC236}">
                    <a16:creationId xmlns:a16="http://schemas.microsoft.com/office/drawing/2014/main" id="{7F80C253-4EB6-C07F-EC25-A286E2CFAA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231" t="26488" r="25246" b="24855"/>
              <a:stretch/>
            </p:blipFill>
            <p:spPr>
              <a:xfrm>
                <a:off x="1343858" y="0"/>
                <a:ext cx="8257342" cy="6795866"/>
              </a:xfrm>
              <a:prstGeom prst="rect">
                <a:avLst/>
              </a:prstGeom>
            </p:spPr>
          </p:pic>
          <p:cxnSp>
            <p:nvCxnSpPr>
              <p:cNvPr id="97" name="直接连接符 96">
                <a:extLst>
                  <a:ext uri="{FF2B5EF4-FFF2-40B4-BE49-F238E27FC236}">
                    <a16:creationId xmlns:a16="http://schemas.microsoft.com/office/drawing/2014/main" id="{7BBB86DF-5AE0-D085-E6BC-BD465F6C07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00750" y="3493294"/>
                <a:ext cx="447675" cy="0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>
                <a:extLst>
                  <a:ext uri="{FF2B5EF4-FFF2-40B4-BE49-F238E27FC236}">
                    <a16:creationId xmlns:a16="http://schemas.microsoft.com/office/drawing/2014/main" id="{29C6B30A-947B-4E2F-53E9-4B61507CA6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48425" y="2952750"/>
                <a:ext cx="690563" cy="540544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F44B1076-1646-2E2D-FD8C-83FB196EEE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38988" y="2362200"/>
                <a:ext cx="0" cy="590550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椭圆 99">
                <a:extLst>
                  <a:ext uri="{FF2B5EF4-FFF2-40B4-BE49-F238E27FC236}">
                    <a16:creationId xmlns:a16="http://schemas.microsoft.com/office/drawing/2014/main" id="{B6C42BD9-E6DE-4BA6-8599-38B8E89E9E4E}"/>
                  </a:ext>
                </a:extLst>
              </p:cNvPr>
              <p:cNvSpPr/>
              <p:nvPr/>
            </p:nvSpPr>
            <p:spPr>
              <a:xfrm>
                <a:off x="5260178" y="2843213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1" name="椭圆 100">
                <a:extLst>
                  <a:ext uri="{FF2B5EF4-FFF2-40B4-BE49-F238E27FC236}">
                    <a16:creationId xmlns:a16="http://schemas.microsoft.com/office/drawing/2014/main" id="{CEC25886-FBCB-33EF-5D00-4DCA40A17526}"/>
                  </a:ext>
                </a:extLst>
              </p:cNvPr>
              <p:cNvSpPr/>
              <p:nvPr/>
            </p:nvSpPr>
            <p:spPr>
              <a:xfrm>
                <a:off x="8172449" y="2100264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>
                <a:extLst>
                  <a:ext uri="{FF2B5EF4-FFF2-40B4-BE49-F238E27FC236}">
                    <a16:creationId xmlns:a16="http://schemas.microsoft.com/office/drawing/2014/main" id="{01DD1163-783A-E7E6-8751-BFC183E4E0B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64953" y="2209801"/>
                <a:ext cx="2912271" cy="704849"/>
              </a:xfrm>
              <a:prstGeom prst="line">
                <a:avLst/>
              </a:prstGeom>
              <a:ln w="381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>
                <a:extLst>
                  <a:ext uri="{FF2B5EF4-FFF2-40B4-BE49-F238E27FC236}">
                    <a16:creationId xmlns:a16="http://schemas.microsoft.com/office/drawing/2014/main" id="{F5B370F0-B9AA-B622-4A40-9F1A3FB5E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46400" y="1965325"/>
                <a:ext cx="434975" cy="285750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id="{9D7E0BFD-9A94-33FE-733D-D79EE7A6187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81375" y="2209801"/>
                <a:ext cx="447675" cy="41274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>
                <a:extLst>
                  <a:ext uri="{FF2B5EF4-FFF2-40B4-BE49-F238E27FC236}">
                    <a16:creationId xmlns:a16="http://schemas.microsoft.com/office/drawing/2014/main" id="{71C6A255-A692-3CE0-EDF0-4ECF197AA47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829050" y="1965325"/>
                <a:ext cx="682626" cy="244476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椭圆 106">
                <a:extLst>
                  <a:ext uri="{FF2B5EF4-FFF2-40B4-BE49-F238E27FC236}">
                    <a16:creationId xmlns:a16="http://schemas.microsoft.com/office/drawing/2014/main" id="{5CA93B67-A9BC-A2DD-F4C1-FAA23E87B441}"/>
                  </a:ext>
                </a:extLst>
              </p:cNvPr>
              <p:cNvSpPr/>
              <p:nvPr/>
            </p:nvSpPr>
            <p:spPr>
              <a:xfrm>
                <a:off x="4511676" y="1454151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8" name="椭圆 107">
                <a:extLst>
                  <a:ext uri="{FF2B5EF4-FFF2-40B4-BE49-F238E27FC236}">
                    <a16:creationId xmlns:a16="http://schemas.microsoft.com/office/drawing/2014/main" id="{DF7D26D5-ED7E-9CB5-B8BF-35DD617112E3}"/>
                  </a:ext>
                </a:extLst>
              </p:cNvPr>
              <p:cNvSpPr/>
              <p:nvPr/>
            </p:nvSpPr>
            <p:spPr>
              <a:xfrm>
                <a:off x="1747854" y="1673225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09" name="直接连接符 108">
                <a:extLst>
                  <a:ext uri="{FF2B5EF4-FFF2-40B4-BE49-F238E27FC236}">
                    <a16:creationId xmlns:a16="http://schemas.microsoft.com/office/drawing/2014/main" id="{F61DDA3D-C14D-7A68-2C3B-99149D1740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52629" y="1563688"/>
                <a:ext cx="2770964" cy="219074"/>
              </a:xfrm>
              <a:prstGeom prst="line">
                <a:avLst/>
              </a:prstGeom>
              <a:ln w="381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>
                <a:extLst>
                  <a:ext uri="{FF2B5EF4-FFF2-40B4-BE49-F238E27FC236}">
                    <a16:creationId xmlns:a16="http://schemas.microsoft.com/office/drawing/2014/main" id="{A9ED03DE-2E94-F893-D6B0-C2379E1019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09900" y="4848225"/>
                <a:ext cx="509588" cy="142875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>
                <a:extLst>
                  <a:ext uri="{FF2B5EF4-FFF2-40B4-BE49-F238E27FC236}">
                    <a16:creationId xmlns:a16="http://schemas.microsoft.com/office/drawing/2014/main" id="{83560106-F3B6-5ED8-C115-D13CEB55FC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90800" y="4848225"/>
                <a:ext cx="419100" cy="304800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>
                <a:extLst>
                  <a:ext uri="{FF2B5EF4-FFF2-40B4-BE49-F238E27FC236}">
                    <a16:creationId xmlns:a16="http://schemas.microsoft.com/office/drawing/2014/main" id="{5C218B39-9DEE-1D4D-3AFA-5E90172698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85950" y="4686300"/>
                <a:ext cx="704850" cy="466725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椭圆 112">
                <a:extLst>
                  <a:ext uri="{FF2B5EF4-FFF2-40B4-BE49-F238E27FC236}">
                    <a16:creationId xmlns:a16="http://schemas.microsoft.com/office/drawing/2014/main" id="{60035368-659B-75DA-0625-9F07BC9FDDBB}"/>
                  </a:ext>
                </a:extLst>
              </p:cNvPr>
              <p:cNvSpPr/>
              <p:nvPr/>
            </p:nvSpPr>
            <p:spPr>
              <a:xfrm>
                <a:off x="1576387" y="4281488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14" name="椭圆 113">
                <a:extLst>
                  <a:ext uri="{FF2B5EF4-FFF2-40B4-BE49-F238E27FC236}">
                    <a16:creationId xmlns:a16="http://schemas.microsoft.com/office/drawing/2014/main" id="{41CC74F4-BACB-D04A-E28F-658E8D1E7D98}"/>
                  </a:ext>
                </a:extLst>
              </p:cNvPr>
              <p:cNvSpPr/>
              <p:nvPr/>
            </p:nvSpPr>
            <p:spPr>
              <a:xfrm>
                <a:off x="4005262" y="4881563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15" name="直接连接符 114">
                <a:extLst>
                  <a:ext uri="{FF2B5EF4-FFF2-40B4-BE49-F238E27FC236}">
                    <a16:creationId xmlns:a16="http://schemas.microsoft.com/office/drawing/2014/main" id="{8101AE3C-BDD2-12DA-EEE4-98D34885D3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04975" y="4391025"/>
                <a:ext cx="2405062" cy="574677"/>
              </a:xfrm>
              <a:prstGeom prst="line">
                <a:avLst/>
              </a:prstGeom>
              <a:ln w="381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768721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69CDDDF-2E93-AD40-6D62-0DF626A8F71F}"/>
              </a:ext>
            </a:extLst>
          </p:cNvPr>
          <p:cNvSpPr txBox="1"/>
          <p:nvPr/>
        </p:nvSpPr>
        <p:spPr>
          <a:xfrm>
            <a:off x="301086" y="241382"/>
            <a:ext cx="4880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b="1" dirty="0"/>
              <a:t>目的関数の二次項を削減</a:t>
            </a:r>
            <a:endParaRPr lang="zh-CN" altLang="en-US" sz="3200" b="1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2CBA0A6C-80CA-A3CE-AAAD-A62116F6E5C9}"/>
              </a:ext>
            </a:extLst>
          </p:cNvPr>
          <p:cNvSpPr/>
          <p:nvPr/>
        </p:nvSpPr>
        <p:spPr>
          <a:xfrm>
            <a:off x="337127" y="964765"/>
            <a:ext cx="11517745" cy="72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B47FB24-F3A2-94B3-CAC2-6E0F4AB32723}"/>
              </a:ext>
            </a:extLst>
          </p:cNvPr>
          <p:cNvSpPr txBox="1"/>
          <p:nvPr/>
        </p:nvSpPr>
        <p:spPr>
          <a:xfrm>
            <a:off x="114238" y="1108898"/>
            <a:ext cx="709936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600" b="1" dirty="0"/>
              <a:t>目的関数の二次項を削減する</a:t>
            </a:r>
            <a:endParaRPr lang="en-US" altLang="ja-JP" sz="1600" b="1" dirty="0"/>
          </a:p>
          <a:p>
            <a:endParaRPr lang="en-US" altLang="zh-CN" sz="1400" dirty="0"/>
          </a:p>
          <a:p>
            <a:r>
              <a:rPr lang="ja-JP" altLang="en-US" sz="1400" dirty="0"/>
              <a:t>制限されたグラフ</a:t>
            </a:r>
            <a:r>
              <a:rPr lang="en-US" altLang="ja-JP" sz="1400" dirty="0"/>
              <a:t>(seg</a:t>
            </a:r>
            <a:r>
              <a:rPr lang="ja-JP" altLang="en-US" sz="1400" dirty="0"/>
              <a:t>グラフ、</a:t>
            </a:r>
            <a:r>
              <a:rPr lang="en-US" altLang="ja-JP" sz="1400" dirty="0" err="1"/>
              <a:t>nei</a:t>
            </a:r>
            <a:r>
              <a:rPr lang="ja-JP" altLang="en-US" sz="1400" dirty="0"/>
              <a:t>グラフ</a:t>
            </a:r>
            <a:r>
              <a:rPr lang="en-US" altLang="ja-JP" sz="1400" dirty="0"/>
              <a:t>)</a:t>
            </a:r>
            <a:r>
              <a:rPr lang="ja-JP" altLang="en-US" sz="1400" dirty="0"/>
              <a:t>で存在しない辺は考慮しなくても良いことで</a:t>
            </a:r>
            <a:endParaRPr lang="en-US" altLang="ja-JP" sz="1400" dirty="0"/>
          </a:p>
          <a:p>
            <a:r>
              <a:rPr lang="ja-JP" altLang="en-US" sz="1400" dirty="0"/>
              <a:t>元の目的関数の二次項を削減できる</a:t>
            </a:r>
            <a:endParaRPr lang="en-US" altLang="zh-CN" sz="1400" dirty="0"/>
          </a:p>
          <a:p>
            <a:endParaRPr lang="en-US" altLang="zh-CN" sz="1400" dirty="0"/>
          </a:p>
          <a:p>
            <a:r>
              <a:rPr lang="ja-JP" altLang="en-US" sz="1400" dirty="0"/>
              <a:t>例えば：</a:t>
            </a:r>
            <a:endParaRPr lang="en-US" altLang="ja-JP" sz="1400" dirty="0"/>
          </a:p>
          <a:p>
            <a:r>
              <a:rPr lang="ja-JP" altLang="en-US" sz="1400" dirty="0"/>
              <a:t>町五つある</a:t>
            </a:r>
            <a:r>
              <a:rPr lang="en-US" altLang="ja-JP" sz="1400" dirty="0"/>
              <a:t>TSP</a:t>
            </a:r>
            <a:r>
              <a:rPr lang="ja-JP" altLang="en-US" sz="1400" dirty="0"/>
              <a:t>インスタンス</a:t>
            </a:r>
            <a:endParaRPr lang="zh-CN" altLang="en-US" sz="1400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E3C2251C-E3AD-F55B-DFCB-4AA96C1E0E1B}"/>
              </a:ext>
            </a:extLst>
          </p:cNvPr>
          <p:cNvSpPr txBox="1"/>
          <p:nvPr/>
        </p:nvSpPr>
        <p:spPr>
          <a:xfrm>
            <a:off x="114238" y="342900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完全グラフ</a:t>
            </a:r>
            <a:endParaRPr lang="zh-CN" altLang="en-US" sz="12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8959F60-62A5-E062-C745-7F2720D151D8}"/>
              </a:ext>
            </a:extLst>
          </p:cNvPr>
          <p:cNvSpPr txBox="1"/>
          <p:nvPr/>
        </p:nvSpPr>
        <p:spPr>
          <a:xfrm>
            <a:off x="2887631" y="343399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元の</a:t>
            </a:r>
            <a:r>
              <a:rPr lang="ja-JP" altLang="en-US" sz="1200" b="1" dirty="0"/>
              <a:t>距離行列</a:t>
            </a:r>
            <a:endParaRPr lang="zh-CN" altLang="en-US" sz="1200" dirty="0"/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922D95BC-3FB5-FDBE-E429-81EAF3C59F46}"/>
              </a:ext>
            </a:extLst>
          </p:cNvPr>
          <p:cNvSpPr/>
          <p:nvPr/>
        </p:nvSpPr>
        <p:spPr>
          <a:xfrm>
            <a:off x="3045051" y="3772449"/>
            <a:ext cx="833756" cy="17064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90F8970-20E3-93F1-A84C-809CB729792A}"/>
              </a:ext>
            </a:extLst>
          </p:cNvPr>
          <p:cNvSpPr txBox="1"/>
          <p:nvPr/>
        </p:nvSpPr>
        <p:spPr>
          <a:xfrm>
            <a:off x="6209" y="5474720"/>
            <a:ext cx="968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制限された</a:t>
            </a:r>
            <a:endParaRPr lang="en-US" altLang="ja-JP" sz="1200" dirty="0"/>
          </a:p>
          <a:p>
            <a:r>
              <a:rPr lang="ja-JP" altLang="en-US" sz="1200" dirty="0"/>
              <a:t>グラフ</a:t>
            </a:r>
            <a:endParaRPr lang="zh-CN" altLang="en-US" sz="1200" dirty="0"/>
          </a:p>
        </p:txBody>
      </p:sp>
      <p:sp>
        <p:nvSpPr>
          <p:cNvPr id="33" name="箭头: 右 32">
            <a:extLst>
              <a:ext uri="{FF2B5EF4-FFF2-40B4-BE49-F238E27FC236}">
                <a16:creationId xmlns:a16="http://schemas.microsoft.com/office/drawing/2014/main" id="{D34071C3-38C7-CE9E-0886-70B25A04E267}"/>
              </a:ext>
            </a:extLst>
          </p:cNvPr>
          <p:cNvSpPr/>
          <p:nvPr/>
        </p:nvSpPr>
        <p:spPr>
          <a:xfrm>
            <a:off x="3024751" y="5726107"/>
            <a:ext cx="833756" cy="17064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2D58B61-7AB1-2037-1B60-9BA020351A17}"/>
              </a:ext>
            </a:extLst>
          </p:cNvPr>
          <p:cNvSpPr txBox="1"/>
          <p:nvPr/>
        </p:nvSpPr>
        <p:spPr>
          <a:xfrm>
            <a:off x="2927585" y="5229424"/>
            <a:ext cx="95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書き換えた</a:t>
            </a:r>
            <a:endParaRPr lang="en-US" altLang="ja-JP" sz="1200" dirty="0"/>
          </a:p>
          <a:p>
            <a:r>
              <a:rPr lang="ja-JP" altLang="en-US" sz="1200" b="1" dirty="0"/>
              <a:t>距離行列</a:t>
            </a:r>
            <a:endParaRPr lang="zh-CN" altLang="en-US" sz="12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731DE62-D6C5-FF6B-93AC-C11E7EA5AEB7}"/>
              </a:ext>
            </a:extLst>
          </p:cNvPr>
          <p:cNvSpPr txBox="1"/>
          <p:nvPr/>
        </p:nvSpPr>
        <p:spPr>
          <a:xfrm>
            <a:off x="7698462" y="1108898"/>
            <a:ext cx="44935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書き換えた距離で</a:t>
            </a:r>
            <a:endParaRPr lang="en-US" altLang="ja-JP" sz="1400" dirty="0"/>
          </a:p>
          <a:p>
            <a:r>
              <a:rPr lang="ja-JP" altLang="en-US" sz="1400" dirty="0"/>
              <a:t>全要素（対角成分は除く）は距離行列の最大値を引く</a:t>
            </a:r>
            <a:endParaRPr lang="en-US" altLang="ja-JP" sz="1400" dirty="0"/>
          </a:p>
          <a:p>
            <a:endParaRPr lang="en-US" altLang="zh-CN" sz="1400" dirty="0"/>
          </a:p>
          <a:p>
            <a:r>
              <a:rPr lang="ja-JP" altLang="en-US" sz="1400" dirty="0"/>
              <a:t>全要素は同一の値を引くと問題は変わらない</a:t>
            </a:r>
            <a:endParaRPr lang="zh-CN" alt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41BBC434-C90E-1A9A-D869-DA6BA4DF57B3}"/>
                  </a:ext>
                </a:extLst>
              </p:cNvPr>
              <p:cNvSpPr txBox="1"/>
              <p:nvPr/>
            </p:nvSpPr>
            <p:spPr>
              <a:xfrm>
                <a:off x="7698462" y="4489389"/>
                <a:ext cx="4493538" cy="14038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1400" dirty="0"/>
                  <a:t>それで，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2,5</m:t>
                        </m:r>
                      </m:sub>
                    </m:sSub>
                  </m:oMath>
                </a14:m>
                <a:r>
                  <a:rPr lang="ja-JP" altLang="en-US" sz="1400" dirty="0"/>
                  <a:t>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1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1400" b="0" i="1" dirty="0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ja-JP" sz="1400" b="0" i="1" dirty="0" smtClean="0">
                            <a:latin typeface="Cambria Math" panose="02040503050406030204" pitchFamily="18" charset="0"/>
                          </a:rPr>
                          <m:t>3,5</m:t>
                        </m:r>
                      </m:sub>
                    </m:sSub>
                  </m:oMath>
                </a14:m>
                <a:r>
                  <a:rPr lang="ja-JP" altLang="en-US" sz="1400" dirty="0"/>
                  <a:t>が</a:t>
                </a:r>
                <a14:m>
                  <m:oMath xmlns:m="http://schemas.openxmlformats.org/officeDocument/2006/math">
                    <m:r>
                      <a:rPr lang="en-US" altLang="ja-JP" sz="1400" b="0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ja-JP" altLang="en-US" sz="1400" dirty="0"/>
                  <a:t>になる</a:t>
                </a:r>
                <a:endParaRPr lang="en-US" altLang="ja-JP" sz="1400" dirty="0"/>
              </a:p>
              <a:p>
                <a:endParaRPr lang="en-US" altLang="zh-CN" sz="1400" dirty="0"/>
              </a:p>
              <a:p>
                <a:r>
                  <a:rPr lang="ja-JP" altLang="en-US" sz="1400" dirty="0"/>
                  <a:t>目的関数で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1,3</m:t>
                        </m:r>
                      </m:sub>
                    </m:sSub>
                  </m:oMath>
                </a14:m>
                <a:r>
                  <a:rPr lang="ja-JP" altLang="en-US" sz="1400" dirty="0"/>
                  <a:t>と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1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1400" b="0" i="1" dirty="0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ja-JP" sz="1400" b="0" i="1" dirty="0" smtClean="0">
                            <a:latin typeface="Cambria Math" panose="02040503050406030204" pitchFamily="18" charset="0"/>
                          </a:rPr>
                          <m:t>2,4</m:t>
                        </m:r>
                      </m:sub>
                    </m:sSub>
                  </m:oMath>
                </a14:m>
                <a:r>
                  <a:rPr lang="ja-JP" altLang="en-US" sz="1400" dirty="0"/>
                  <a:t>関連する二次項は全部</a:t>
                </a:r>
                <a14:m>
                  <m:oMath xmlns:m="http://schemas.openxmlformats.org/officeDocument/2006/math">
                    <m:r>
                      <a:rPr lang="en-US" altLang="ja-JP" sz="14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ja-JP" altLang="en-US" sz="1400" dirty="0"/>
                  <a:t>になることで目的関数の二次項が削減できる</a:t>
                </a:r>
                <a:endParaRPr lang="en-US" altLang="ja-JP" sz="1400" dirty="0"/>
              </a:p>
              <a:p>
                <a:endParaRPr lang="en-US" altLang="zh-CN" sz="1400" dirty="0"/>
              </a:p>
              <a:p>
                <a:r>
                  <a:rPr lang="ja-JP" altLang="en-US" sz="1400" dirty="0"/>
                  <a:t>このインスタンスで二次項が</a:t>
                </a:r>
                <a14:m>
                  <m:oMath xmlns:m="http://schemas.openxmlformats.org/officeDocument/2006/math">
                    <m:r>
                      <a:rPr lang="en-US" altLang="ja-JP" sz="1400" i="1" dirty="0" smtClean="0">
                        <a:latin typeface="Cambria Math" panose="02040503050406030204" pitchFamily="18" charset="0"/>
                      </a:rPr>
                      <m:t>20</m:t>
                    </m:r>
                  </m:oMath>
                </a14:m>
                <a:r>
                  <a:rPr lang="ja-JP" altLang="en-US" sz="1400" dirty="0"/>
                  <a:t>個削減できる</a:t>
                </a:r>
                <a:endParaRPr lang="zh-CN" altLang="en-US" sz="1400" dirty="0"/>
              </a:p>
            </p:txBody>
          </p:sp>
        </mc:Choice>
        <mc:Fallback xmlns=""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41BBC434-C90E-1A9A-D869-DA6BA4DF57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8462" y="4489389"/>
                <a:ext cx="4493538" cy="1403846"/>
              </a:xfrm>
              <a:prstGeom prst="rect">
                <a:avLst/>
              </a:prstGeom>
              <a:blipFill>
                <a:blip r:embed="rId2"/>
                <a:stretch>
                  <a:fillRect l="-407" b="-34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827572E-88D4-3F8D-0659-6E38FE51EF00}"/>
              </a:ext>
            </a:extLst>
          </p:cNvPr>
          <p:cNvGraphicFramePr>
            <a:graphicFrameLocks noGrp="1"/>
          </p:cNvGraphicFramePr>
          <p:nvPr/>
        </p:nvGraphicFramePr>
        <p:xfrm>
          <a:off x="4114800" y="2063005"/>
          <a:ext cx="2848254" cy="2335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709">
                  <a:extLst>
                    <a:ext uri="{9D8B030D-6E8A-4147-A177-3AD203B41FA5}">
                      <a16:colId xmlns:a16="http://schemas.microsoft.com/office/drawing/2014/main" val="4048087300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2956749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186960970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610860937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1708999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478854051"/>
                    </a:ext>
                  </a:extLst>
                </a:gridCol>
              </a:tblGrid>
              <a:tr h="505627"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454159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923915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09910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912358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42276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町</a:t>
                      </a:r>
                      <a:r>
                        <a:rPr lang="en-US" altLang="zh-CN" sz="1400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275537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3673C25A-1F49-B34E-4F6B-AD21A2B37F88}"/>
              </a:ext>
            </a:extLst>
          </p:cNvPr>
          <p:cNvGraphicFramePr>
            <a:graphicFrameLocks noGrp="1"/>
          </p:cNvGraphicFramePr>
          <p:nvPr/>
        </p:nvGraphicFramePr>
        <p:xfrm>
          <a:off x="4114800" y="4431891"/>
          <a:ext cx="2848254" cy="2335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709">
                  <a:extLst>
                    <a:ext uri="{9D8B030D-6E8A-4147-A177-3AD203B41FA5}">
                      <a16:colId xmlns:a16="http://schemas.microsoft.com/office/drawing/2014/main" val="4048087300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2956749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186960970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610860937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1708999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478854051"/>
                    </a:ext>
                  </a:extLst>
                </a:gridCol>
              </a:tblGrid>
              <a:tr h="505627"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454159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923915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09910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912358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42276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町</a:t>
                      </a:r>
                      <a:r>
                        <a:rPr lang="en-US" altLang="zh-CN" sz="1400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275537"/>
                  </a:ext>
                </a:extLst>
              </a:tr>
            </a:tbl>
          </a:graphicData>
        </a:graphic>
      </p:graphicFrame>
      <p:grpSp>
        <p:nvGrpSpPr>
          <p:cNvPr id="37" name="组合 36">
            <a:extLst>
              <a:ext uri="{FF2B5EF4-FFF2-40B4-BE49-F238E27FC236}">
                <a16:creationId xmlns:a16="http://schemas.microsoft.com/office/drawing/2014/main" id="{007FE94F-1CE4-AF83-D90C-9BD9F65954B5}"/>
              </a:ext>
            </a:extLst>
          </p:cNvPr>
          <p:cNvGrpSpPr/>
          <p:nvPr/>
        </p:nvGrpSpPr>
        <p:grpSpPr>
          <a:xfrm>
            <a:off x="1189148" y="3161644"/>
            <a:ext cx="1488199" cy="1221609"/>
            <a:chOff x="886691" y="3441643"/>
            <a:chExt cx="1907308" cy="1565640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0E191666-C692-78D1-DEDE-68DB6814C113}"/>
                </a:ext>
              </a:extLst>
            </p:cNvPr>
            <p:cNvSpPr/>
            <p:nvPr/>
          </p:nvSpPr>
          <p:spPr>
            <a:xfrm>
              <a:off x="1200727" y="3441643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1F8E53B5-9873-0E77-5B09-B575853D6CA2}"/>
                </a:ext>
              </a:extLst>
            </p:cNvPr>
            <p:cNvSpPr/>
            <p:nvPr/>
          </p:nvSpPr>
          <p:spPr>
            <a:xfrm>
              <a:off x="1311755" y="4693247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6D479263-FC92-C4B4-2308-0786CBA52059}"/>
                </a:ext>
              </a:extLst>
            </p:cNvPr>
            <p:cNvSpPr/>
            <p:nvPr/>
          </p:nvSpPr>
          <p:spPr>
            <a:xfrm>
              <a:off x="2211917" y="3552671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176DDBCF-BD69-435E-8641-C6F7EC00D631}"/>
                </a:ext>
              </a:extLst>
            </p:cNvPr>
            <p:cNvSpPr/>
            <p:nvPr/>
          </p:nvSpPr>
          <p:spPr>
            <a:xfrm>
              <a:off x="2479963" y="4582219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4757272B-0EEF-42BA-A994-A0542F9BFB2F}"/>
                </a:ext>
              </a:extLst>
            </p:cNvPr>
            <p:cNvSpPr/>
            <p:nvPr/>
          </p:nvSpPr>
          <p:spPr>
            <a:xfrm>
              <a:off x="886691" y="4136680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CFADEB3C-0D4C-F954-3D4C-14D73E9E3627}"/>
                </a:ext>
              </a:extLst>
            </p:cNvPr>
            <p:cNvCxnSpPr>
              <a:cxnSpLocks/>
              <a:stCxn id="38" idx="5"/>
              <a:endCxn id="42" idx="3"/>
            </p:cNvCxnSpPr>
            <p:nvPr/>
          </p:nvCxnSpPr>
          <p:spPr>
            <a:xfrm>
              <a:off x="1468773" y="3709689"/>
              <a:ext cx="789134" cy="1110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29B97A75-6398-CD15-3B37-5CF355D249CA}"/>
                </a:ext>
              </a:extLst>
            </p:cNvPr>
            <p:cNvCxnSpPr>
              <a:stCxn id="38" idx="5"/>
              <a:endCxn id="43" idx="1"/>
            </p:cNvCxnSpPr>
            <p:nvPr/>
          </p:nvCxnSpPr>
          <p:spPr>
            <a:xfrm>
              <a:off x="1468773" y="3709689"/>
              <a:ext cx="1057180" cy="9185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738F6C1E-41E0-4DE4-120C-FD96F621359F}"/>
                </a:ext>
              </a:extLst>
            </p:cNvPr>
            <p:cNvCxnSpPr>
              <a:stCxn id="38" idx="5"/>
              <a:endCxn id="41" idx="0"/>
            </p:cNvCxnSpPr>
            <p:nvPr/>
          </p:nvCxnSpPr>
          <p:spPr>
            <a:xfrm>
              <a:off x="1468773" y="3709689"/>
              <a:ext cx="0" cy="98355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E63B5AB7-DE05-F1B9-2ABA-9569B94B074D}"/>
                </a:ext>
              </a:extLst>
            </p:cNvPr>
            <p:cNvCxnSpPr>
              <a:stCxn id="38" idx="5"/>
              <a:endCxn id="44" idx="7"/>
            </p:cNvCxnSpPr>
            <p:nvPr/>
          </p:nvCxnSpPr>
          <p:spPr>
            <a:xfrm flipH="1">
              <a:off x="1154737" y="3709689"/>
              <a:ext cx="314036" cy="4729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0158FBCD-9E09-2134-76F8-D2E4C87CB39F}"/>
                </a:ext>
              </a:extLst>
            </p:cNvPr>
            <p:cNvCxnSpPr>
              <a:stCxn id="42" idx="3"/>
              <a:endCxn id="43" idx="1"/>
            </p:cNvCxnSpPr>
            <p:nvPr/>
          </p:nvCxnSpPr>
          <p:spPr>
            <a:xfrm>
              <a:off x="2257907" y="3820717"/>
              <a:ext cx="268046" cy="8074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4DFB6016-553F-A3C1-C77F-E7BB0653790E}"/>
                </a:ext>
              </a:extLst>
            </p:cNvPr>
            <p:cNvCxnSpPr>
              <a:stCxn id="42" idx="3"/>
              <a:endCxn id="41" idx="0"/>
            </p:cNvCxnSpPr>
            <p:nvPr/>
          </p:nvCxnSpPr>
          <p:spPr>
            <a:xfrm flipH="1">
              <a:off x="1468773" y="3820717"/>
              <a:ext cx="789134" cy="8725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2B21FE25-6220-1819-4028-A0D125F09364}"/>
                </a:ext>
              </a:extLst>
            </p:cNvPr>
            <p:cNvCxnSpPr>
              <a:stCxn id="42" idx="3"/>
              <a:endCxn id="44" idx="7"/>
            </p:cNvCxnSpPr>
            <p:nvPr/>
          </p:nvCxnSpPr>
          <p:spPr>
            <a:xfrm flipH="1">
              <a:off x="1154737" y="3820717"/>
              <a:ext cx="1103170" cy="36195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BAD3ADDB-14B9-E11B-2F46-CB299B1C37A2}"/>
                </a:ext>
              </a:extLst>
            </p:cNvPr>
            <p:cNvCxnSpPr>
              <a:stCxn id="43" idx="1"/>
              <a:endCxn id="41" idx="0"/>
            </p:cNvCxnSpPr>
            <p:nvPr/>
          </p:nvCxnSpPr>
          <p:spPr>
            <a:xfrm flipH="1">
              <a:off x="1468773" y="4628209"/>
              <a:ext cx="1057180" cy="650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150368C3-901B-A47F-BF78-FDD0DFB13844}"/>
                </a:ext>
              </a:extLst>
            </p:cNvPr>
            <p:cNvCxnSpPr>
              <a:stCxn id="43" idx="1"/>
              <a:endCxn id="44" idx="7"/>
            </p:cNvCxnSpPr>
            <p:nvPr/>
          </p:nvCxnSpPr>
          <p:spPr>
            <a:xfrm flipH="1" flipV="1">
              <a:off x="1154737" y="4182670"/>
              <a:ext cx="1371216" cy="44553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5875000E-5C9A-DB63-724D-5B56ECE2B0FD}"/>
                </a:ext>
              </a:extLst>
            </p:cNvPr>
            <p:cNvCxnSpPr>
              <a:stCxn id="41" idx="0"/>
              <a:endCxn id="44" idx="7"/>
            </p:cNvCxnSpPr>
            <p:nvPr/>
          </p:nvCxnSpPr>
          <p:spPr>
            <a:xfrm flipH="1" flipV="1">
              <a:off x="1154737" y="4182670"/>
              <a:ext cx="314036" cy="51057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47F338DE-A585-70A8-35E4-5DAD26D5FE35}"/>
              </a:ext>
            </a:extLst>
          </p:cNvPr>
          <p:cNvGrpSpPr/>
          <p:nvPr/>
        </p:nvGrpSpPr>
        <p:grpSpPr>
          <a:xfrm>
            <a:off x="1151268" y="4977424"/>
            <a:ext cx="1488199" cy="1221609"/>
            <a:chOff x="886691" y="3441643"/>
            <a:chExt cx="1907308" cy="1565640"/>
          </a:xfrm>
        </p:grpSpPr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222C9371-ECA0-4629-91B4-746BE8CAD923}"/>
                </a:ext>
              </a:extLst>
            </p:cNvPr>
            <p:cNvSpPr/>
            <p:nvPr/>
          </p:nvSpPr>
          <p:spPr>
            <a:xfrm>
              <a:off x="1200727" y="3441643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ACBD1916-4F52-A872-B243-389F983D18CD}"/>
                </a:ext>
              </a:extLst>
            </p:cNvPr>
            <p:cNvSpPr/>
            <p:nvPr/>
          </p:nvSpPr>
          <p:spPr>
            <a:xfrm>
              <a:off x="1311755" y="4693247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BDC4B5CF-DA29-BE26-633F-4A12ACB7C9E6}"/>
                </a:ext>
              </a:extLst>
            </p:cNvPr>
            <p:cNvSpPr/>
            <p:nvPr/>
          </p:nvSpPr>
          <p:spPr>
            <a:xfrm>
              <a:off x="2211917" y="3552671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D7FF636D-BE00-2052-17A6-EE9D5D140684}"/>
                </a:ext>
              </a:extLst>
            </p:cNvPr>
            <p:cNvSpPr/>
            <p:nvPr/>
          </p:nvSpPr>
          <p:spPr>
            <a:xfrm>
              <a:off x="2479963" y="4582219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148A6C40-4DAA-0C5D-ED0F-03A1036F0BDA}"/>
                </a:ext>
              </a:extLst>
            </p:cNvPr>
            <p:cNvSpPr/>
            <p:nvPr/>
          </p:nvSpPr>
          <p:spPr>
            <a:xfrm>
              <a:off x="886691" y="4136680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B2FD5DBD-B3ED-9CCA-83F2-AF7C6D389825}"/>
                </a:ext>
              </a:extLst>
            </p:cNvPr>
            <p:cNvCxnSpPr>
              <a:cxnSpLocks/>
              <a:stCxn id="56" idx="5"/>
              <a:endCxn id="58" idx="3"/>
            </p:cNvCxnSpPr>
            <p:nvPr/>
          </p:nvCxnSpPr>
          <p:spPr>
            <a:xfrm>
              <a:off x="1468773" y="3709689"/>
              <a:ext cx="789134" cy="1110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A3622B53-26A3-1BC4-E58B-2AF658482915}"/>
                </a:ext>
              </a:extLst>
            </p:cNvPr>
            <p:cNvCxnSpPr>
              <a:stCxn id="56" idx="5"/>
              <a:endCxn id="59" idx="1"/>
            </p:cNvCxnSpPr>
            <p:nvPr/>
          </p:nvCxnSpPr>
          <p:spPr>
            <a:xfrm>
              <a:off x="1468773" y="3709689"/>
              <a:ext cx="1057180" cy="9185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EEC8C52F-AF6D-443D-3FBA-C24451A89793}"/>
                </a:ext>
              </a:extLst>
            </p:cNvPr>
            <p:cNvCxnSpPr>
              <a:stCxn id="56" idx="5"/>
              <a:endCxn id="57" idx="0"/>
            </p:cNvCxnSpPr>
            <p:nvPr/>
          </p:nvCxnSpPr>
          <p:spPr>
            <a:xfrm>
              <a:off x="1468773" y="3709689"/>
              <a:ext cx="0" cy="98355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1090F89D-F998-4A48-9904-AD09A3284149}"/>
                </a:ext>
              </a:extLst>
            </p:cNvPr>
            <p:cNvCxnSpPr>
              <a:stCxn id="56" idx="5"/>
              <a:endCxn id="60" idx="7"/>
            </p:cNvCxnSpPr>
            <p:nvPr/>
          </p:nvCxnSpPr>
          <p:spPr>
            <a:xfrm flipH="1">
              <a:off x="1154737" y="3709689"/>
              <a:ext cx="314036" cy="4729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AE72C906-ED0B-91A0-115A-7658F9E91B80}"/>
                </a:ext>
              </a:extLst>
            </p:cNvPr>
            <p:cNvCxnSpPr>
              <a:stCxn id="58" idx="3"/>
              <a:endCxn id="59" idx="1"/>
            </p:cNvCxnSpPr>
            <p:nvPr/>
          </p:nvCxnSpPr>
          <p:spPr>
            <a:xfrm>
              <a:off x="2257907" y="3820717"/>
              <a:ext cx="268046" cy="8074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8047479D-A988-04E8-D09C-BE3A9CE51B77}"/>
                </a:ext>
              </a:extLst>
            </p:cNvPr>
            <p:cNvCxnSpPr>
              <a:stCxn id="58" idx="3"/>
              <a:endCxn id="57" idx="0"/>
            </p:cNvCxnSpPr>
            <p:nvPr/>
          </p:nvCxnSpPr>
          <p:spPr>
            <a:xfrm flipH="1">
              <a:off x="1468773" y="3820717"/>
              <a:ext cx="789134" cy="8725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C5FF0C01-022B-8869-F0A1-ACCF82679407}"/>
                </a:ext>
              </a:extLst>
            </p:cNvPr>
            <p:cNvCxnSpPr>
              <a:stCxn id="58" idx="3"/>
              <a:endCxn id="60" idx="7"/>
            </p:cNvCxnSpPr>
            <p:nvPr/>
          </p:nvCxnSpPr>
          <p:spPr>
            <a:xfrm flipH="1">
              <a:off x="1154737" y="3820717"/>
              <a:ext cx="1103170" cy="361953"/>
            </a:xfrm>
            <a:prstGeom prst="line">
              <a:avLst/>
            </a:prstGeom>
            <a:ln>
              <a:solidFill>
                <a:schemeClr val="accent1">
                  <a:alpha val="50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ECDA227F-215A-31B7-8606-B06A159DE7BB}"/>
                </a:ext>
              </a:extLst>
            </p:cNvPr>
            <p:cNvCxnSpPr>
              <a:stCxn id="59" idx="1"/>
              <a:endCxn id="57" idx="0"/>
            </p:cNvCxnSpPr>
            <p:nvPr/>
          </p:nvCxnSpPr>
          <p:spPr>
            <a:xfrm flipH="1">
              <a:off x="1468773" y="4628209"/>
              <a:ext cx="1057180" cy="650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EFBC8089-978F-DB60-0796-8B89553C6C61}"/>
                </a:ext>
              </a:extLst>
            </p:cNvPr>
            <p:cNvCxnSpPr>
              <a:stCxn id="59" idx="1"/>
              <a:endCxn id="60" idx="7"/>
            </p:cNvCxnSpPr>
            <p:nvPr/>
          </p:nvCxnSpPr>
          <p:spPr>
            <a:xfrm flipH="1" flipV="1">
              <a:off x="1154737" y="4182670"/>
              <a:ext cx="1371216" cy="445539"/>
            </a:xfrm>
            <a:prstGeom prst="line">
              <a:avLst/>
            </a:prstGeom>
            <a:ln>
              <a:solidFill>
                <a:schemeClr val="accent1">
                  <a:alpha val="50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F1D3C7B7-3A24-CE3F-5DD4-8B6C8DA182FA}"/>
                </a:ext>
              </a:extLst>
            </p:cNvPr>
            <p:cNvCxnSpPr>
              <a:stCxn id="57" idx="0"/>
              <a:endCxn id="60" idx="7"/>
            </p:cNvCxnSpPr>
            <p:nvPr/>
          </p:nvCxnSpPr>
          <p:spPr>
            <a:xfrm flipH="1" flipV="1">
              <a:off x="1154737" y="4182670"/>
              <a:ext cx="314036" cy="51057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2" name="表格 71">
            <a:extLst>
              <a:ext uri="{FF2B5EF4-FFF2-40B4-BE49-F238E27FC236}">
                <a16:creationId xmlns:a16="http://schemas.microsoft.com/office/drawing/2014/main" id="{8AEA987D-D929-2BEF-5BEA-4383B8030E67}"/>
              </a:ext>
            </a:extLst>
          </p:cNvPr>
          <p:cNvGraphicFramePr>
            <a:graphicFrameLocks noGrp="1"/>
          </p:cNvGraphicFramePr>
          <p:nvPr/>
        </p:nvGraphicFramePr>
        <p:xfrm>
          <a:off x="8335556" y="2096349"/>
          <a:ext cx="2848254" cy="2335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709">
                  <a:extLst>
                    <a:ext uri="{9D8B030D-6E8A-4147-A177-3AD203B41FA5}">
                      <a16:colId xmlns:a16="http://schemas.microsoft.com/office/drawing/2014/main" val="4048087300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2956749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186960970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610860937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1708999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478854051"/>
                    </a:ext>
                  </a:extLst>
                </a:gridCol>
              </a:tblGrid>
              <a:tr h="505627"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454159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-5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923915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-5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09910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-5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912358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-4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42276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町</a:t>
                      </a:r>
                      <a:r>
                        <a:rPr lang="en-US" altLang="zh-CN" sz="1400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2755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0949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B6E63BE0-41B0-D57E-83CC-FD72E86CDDD2}"/>
              </a:ext>
            </a:extLst>
          </p:cNvPr>
          <p:cNvSpPr/>
          <p:nvPr/>
        </p:nvSpPr>
        <p:spPr>
          <a:xfrm>
            <a:off x="451960" y="751546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63F05CBC-F035-ABE3-FD33-789197C7B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819" y="138033"/>
            <a:ext cx="10532995" cy="598978"/>
          </a:xfrm>
        </p:spPr>
        <p:txBody>
          <a:bodyPr>
            <a:noAutofit/>
          </a:bodyPr>
          <a:lstStyle/>
          <a:p>
            <a:r>
              <a:rPr kumimoji="1" lang="ja-JP" altLang="en-US" sz="3200" b="1" dirty="0"/>
              <a:t>二次項数の比較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E901037-1E0E-3716-8C00-9AE7B624D9C0}"/>
                  </a:ext>
                </a:extLst>
              </p:cNvPr>
              <p:cNvSpPr txBox="1"/>
              <p:nvPr/>
            </p:nvSpPr>
            <p:spPr>
              <a:xfrm>
                <a:off x="8673444" y="1711865"/>
                <a:ext cx="3226332" cy="120032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ja-JP" altLang="en-US" dirty="0"/>
                  <a:t>サイズ</a:t>
                </a:r>
                <a:r>
                  <a:rPr lang="en-US" altLang="ja-JP" dirty="0"/>
                  <a:t>(</a:t>
                </a:r>
                <a:r>
                  <a:rPr lang="ja-JP" altLang="en-US" dirty="0"/>
                  <a:t>町の個数</a:t>
                </a:r>
                <a:r>
                  <a:rPr lang="en-US" altLang="ja-JP" dirty="0"/>
                  <a:t>)</a:t>
                </a:r>
                <a:r>
                  <a:rPr lang="ja-JP" altLang="en-US" dirty="0"/>
                  <a:t>が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ja-JP" altLang="en-US" dirty="0"/>
                  <a:t>のとき：</a:t>
                </a:r>
                <a:endParaRPr lang="en-US" altLang="ja-JP" dirty="0"/>
              </a:p>
              <a:p>
                <a:r>
                  <a:rPr lang="ja-JP" altLang="en-US" dirty="0"/>
                  <a:t>バイナリ変数の個数：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ja-JP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ja-JP" dirty="0"/>
              </a:p>
              <a:p>
                <a:r>
                  <a:rPr lang="ja-JP" altLang="en-US" dirty="0"/>
                  <a:t>完全グラフに基づくと</a:t>
                </a:r>
                <a:endParaRPr lang="en-US" altLang="ja-JP" dirty="0"/>
              </a:p>
              <a:p>
                <a:r>
                  <a:rPr lang="ja-JP" altLang="en-US" dirty="0">
                    <a:solidFill>
                      <a:srgbClr val="FF0000"/>
                    </a:solidFill>
                  </a:rPr>
                  <a:t>二次項の個数</a:t>
                </a:r>
                <a:r>
                  <a:rPr lang="ja-JP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endParaRPr lang="en-US" altLang="ja-JP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E901037-1E0E-3716-8C00-9AE7B624D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3444" y="1711865"/>
                <a:ext cx="3226332" cy="1200329"/>
              </a:xfrm>
              <a:prstGeom prst="rect">
                <a:avLst/>
              </a:prstGeom>
              <a:blipFill>
                <a:blip r:embed="rId2"/>
                <a:stretch>
                  <a:fillRect l="-1507" t="-2513" r="-942" b="-703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9D1CFD23-ED38-5F16-E239-1ACA95ED75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7476317"/>
              </p:ext>
            </p:extLst>
          </p:nvPr>
        </p:nvGraphicFramePr>
        <p:xfrm>
          <a:off x="142102" y="821499"/>
          <a:ext cx="9100751" cy="57207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57009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FEA1FB-F538-BC57-166A-7B2142F6E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C6771F6F-DA46-54F3-B026-4D45594E0853}"/>
              </a:ext>
            </a:extLst>
          </p:cNvPr>
          <p:cNvSpPr/>
          <p:nvPr/>
        </p:nvSpPr>
        <p:spPr>
          <a:xfrm>
            <a:off x="454011" y="730511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428AC71-6A65-3CE7-946E-600462B00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11" y="99162"/>
            <a:ext cx="10532995" cy="598978"/>
          </a:xfrm>
        </p:spPr>
        <p:txBody>
          <a:bodyPr>
            <a:noAutofit/>
          </a:bodyPr>
          <a:lstStyle/>
          <a:p>
            <a:r>
              <a:rPr kumimoji="1" lang="ja-JP" altLang="en-US" sz="3200" b="1" dirty="0"/>
              <a:t>二次項数の減少率</a:t>
            </a:r>
          </a:p>
        </p:txBody>
      </p:sp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8156A012-25F5-CE97-BB15-DDDA561D40CB}"/>
              </a:ext>
            </a:extLst>
          </p:cNvPr>
          <p:cNvGraphicFramePr>
            <a:graphicFrameLocks/>
          </p:cNvGraphicFramePr>
          <p:nvPr/>
        </p:nvGraphicFramePr>
        <p:xfrm>
          <a:off x="0" y="1601738"/>
          <a:ext cx="6751903" cy="4854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91EADE2D-1D68-2083-7F15-71C312791A4C}"/>
                  </a:ext>
                </a:extLst>
              </p:cNvPr>
              <p:cNvSpPr txBox="1"/>
              <p:nvPr/>
            </p:nvSpPr>
            <p:spPr>
              <a:xfrm>
                <a:off x="6692096" y="1753087"/>
                <a:ext cx="5499904" cy="25849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kumimoji="1" lang="ja-JP" altLang="en-US" sz="1400" b="1" dirty="0">
                    <a:latin typeface="+mj-lt"/>
                    <a:ea typeface="+mj-ea"/>
                    <a:cs typeface="+mj-cs"/>
                  </a:rPr>
                  <a:t>各方法での減少率：</a:t>
                </a:r>
                <a:endParaRPr kumimoji="1" lang="en-US" altLang="zh-CN" sz="1400" b="1" dirty="0">
                  <a:latin typeface="+mj-lt"/>
                  <a:ea typeface="+mj-ea"/>
                  <a:cs typeface="+mj-cs"/>
                </a:endParaRPr>
              </a:p>
              <a:p>
                <a:endParaRPr lang="en-US" altLang="zh-CN" sz="12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𝑑𝑒𝑐𝑟𝑒𝑎𝑠𝑒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zh-CN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完全グラフ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の</m:t>
                              </m:r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二次項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数</m:t>
                              </m:r>
                              <m:r>
                                <a:rPr lang="en-US" altLang="ja-JP" sz="1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ドロネー三角形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の</m:t>
                              </m:r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二次項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数</m:t>
                              </m:r>
                            </m:num>
                            <m:den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完全グラフの二次項数</m:t>
                              </m:r>
                            </m:den>
                          </m:f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100%</m:t>
                      </m:r>
                    </m:oMath>
                  </m:oMathPara>
                </a14:m>
                <a:endParaRPr lang="en-US" altLang="zh-CN" sz="1200" dirty="0"/>
              </a:p>
              <a:p>
                <a:endParaRPr lang="en-US" altLang="zh-CN" sz="1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𝑑𝑒𝑐𝑟𝑒𝑎𝑠𝑒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𝑠𝑒𝑔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zh-CN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完全グラフ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の</m:t>
                              </m:r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二次項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数</m:t>
                              </m:r>
                              <m:r>
                                <a:rPr lang="en-US" altLang="ja-JP" sz="1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sz="1200" b="0" i="1" smtClean="0">
                                  <a:latin typeface="Cambria Math" panose="02040503050406030204" pitchFamily="18" charset="0"/>
                                </a:rPr>
                                <m:t>𝑠𝑒𝑔</m:t>
                              </m:r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グラフ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の</m:t>
                              </m:r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二次項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数</m:t>
                              </m:r>
                            </m:num>
                            <m:den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完全グラフの二次項数</m:t>
                              </m:r>
                            </m:den>
                          </m:f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100%</m:t>
                      </m:r>
                    </m:oMath>
                  </m:oMathPara>
                </a14:m>
                <a:endParaRPr lang="en-US" altLang="zh-CN" sz="1200" dirty="0"/>
              </a:p>
              <a:p>
                <a:endParaRPr lang="en-US" altLang="zh-CN" sz="1200" dirty="0"/>
              </a:p>
              <a:p>
                <a:endParaRPr lang="zh-CN" altLang="en-US" sz="12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𝑑𝑒𝑐𝑟𝑒𝑎𝑠𝑒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𝑛𝑒𝑖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zh-CN" sz="12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完全グラフ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の</m:t>
                              </m:r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二次項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数</m:t>
                              </m:r>
                              <m:r>
                                <a:rPr lang="en-US" altLang="ja-JP" sz="12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sz="1200" b="0" i="1" smtClean="0">
                                  <a:latin typeface="Cambria Math" panose="02040503050406030204" pitchFamily="18" charset="0"/>
                                </a:rPr>
                                <m:t>𝑛𝑒𝑖</m:t>
                              </m:r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グラフ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の</m:t>
                              </m:r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二次項</m:t>
                              </m:r>
                              <m:r>
                                <a:rPr lang="ja-JP" altLang="en-US" sz="1200" i="1" smtClean="0">
                                  <a:latin typeface="Cambria Math" panose="02040503050406030204" pitchFamily="18" charset="0"/>
                                </a:rPr>
                                <m:t>数</m:t>
                              </m:r>
                            </m:num>
                            <m:den>
                              <m:r>
                                <a:rPr lang="ja-JP" altLang="en-US" sz="1200" i="1">
                                  <a:latin typeface="Cambria Math" panose="02040503050406030204" pitchFamily="18" charset="0"/>
                                </a:rPr>
                                <m:t>完全グラフの二次項数</m:t>
                              </m:r>
                            </m:den>
                          </m:f>
                        </m:e>
                      </m:d>
                      <m:r>
                        <a:rPr lang="en-US" altLang="zh-CN" sz="1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altLang="zh-CN" sz="1200" b="0" i="1" smtClean="0">
                          <a:latin typeface="Cambria Math" panose="02040503050406030204" pitchFamily="18" charset="0"/>
                        </a:rPr>
                        <m:t>100%</m:t>
                      </m:r>
                    </m:oMath>
                  </m:oMathPara>
                </a14:m>
                <a:endParaRPr lang="en-US" altLang="zh-CN" sz="1200" dirty="0"/>
              </a:p>
              <a:p>
                <a:endParaRPr lang="en-US" altLang="zh-CN" sz="1200" dirty="0"/>
              </a:p>
              <a:p>
                <a:endParaRPr lang="zh-CN" altLang="en-US" sz="1200" dirty="0"/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91EADE2D-1D68-2083-7F15-71C312791A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2096" y="1753087"/>
                <a:ext cx="5499904" cy="2584938"/>
              </a:xfrm>
              <a:prstGeom prst="rect">
                <a:avLst/>
              </a:prstGeom>
              <a:blipFill>
                <a:blip r:embed="rId3"/>
                <a:stretch>
                  <a:fillRect l="-1996" t="-235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16364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45108-2C0E-B78A-0A48-64AE27471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CD8887F1-1799-8A40-DA24-CCD27A2080E6}"/>
              </a:ext>
            </a:extLst>
          </p:cNvPr>
          <p:cNvSpPr/>
          <p:nvPr/>
        </p:nvSpPr>
        <p:spPr>
          <a:xfrm>
            <a:off x="458266" y="963363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AF1BE5D6-C1AD-0E83-C0E8-7D38EFA28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25" y="349850"/>
            <a:ext cx="10532995" cy="598978"/>
          </a:xfrm>
        </p:spPr>
        <p:txBody>
          <a:bodyPr>
            <a:noAutofit/>
          </a:bodyPr>
          <a:lstStyle/>
          <a:p>
            <a:r>
              <a:rPr kumimoji="1" lang="ja-JP" altLang="en-US" sz="3200" b="1" dirty="0"/>
              <a:t>量子アニーラのトポロジー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EC2314F-82E6-46A0-8AB8-ED797DC41458}"/>
              </a:ext>
            </a:extLst>
          </p:cNvPr>
          <p:cNvSpPr txBox="1"/>
          <p:nvPr/>
        </p:nvSpPr>
        <p:spPr>
          <a:xfrm>
            <a:off x="454011" y="1072229"/>
            <a:ext cx="679384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現在の</a:t>
            </a:r>
            <a:r>
              <a:rPr lang="en-US" altLang="ja-JP" dirty="0" err="1"/>
              <a:t>D</a:t>
            </a:r>
            <a:r>
              <a:rPr lang="en-US" altLang="zh-CN" dirty="0" err="1"/>
              <a:t>wave</a:t>
            </a:r>
            <a:r>
              <a:rPr lang="ja-JP" altLang="en-US" dirty="0"/>
              <a:t>社の量子アニーラには</a:t>
            </a:r>
            <a:r>
              <a:rPr lang="ja-JP" altLang="en-US" b="1" dirty="0"/>
              <a:t>三つ</a:t>
            </a:r>
            <a:r>
              <a:rPr lang="ja-JP" altLang="en-US" dirty="0"/>
              <a:t>のトポロジーがある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D-Wave 2000Q  </a:t>
            </a:r>
            <a:r>
              <a:rPr lang="ja-JP" altLang="en-US" dirty="0"/>
              <a:t>のトポロジー  ：</a:t>
            </a:r>
            <a:r>
              <a:rPr lang="en-US" altLang="zh-CN" dirty="0"/>
              <a:t>Chimera     </a:t>
            </a:r>
            <a:r>
              <a:rPr lang="zh-CN" altLang="en-US" dirty="0"/>
              <a:t>（</a:t>
            </a:r>
            <a:r>
              <a:rPr lang="ja-JP" altLang="en-US" dirty="0"/>
              <a:t>総</a:t>
            </a:r>
            <a:r>
              <a:rPr lang="en-US" altLang="ja-JP" b="1" dirty="0"/>
              <a:t>2048</a:t>
            </a:r>
            <a:r>
              <a:rPr lang="en-US" altLang="ja-JP" dirty="0"/>
              <a:t>qbit</a:t>
            </a:r>
            <a:r>
              <a:rPr lang="zh-CN" altLang="en-US" dirty="0"/>
              <a:t>）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Advantage          </a:t>
            </a:r>
            <a:r>
              <a:rPr lang="ja-JP" altLang="en-US" dirty="0"/>
              <a:t>のトポロジー  ：</a:t>
            </a:r>
            <a:r>
              <a:rPr lang="en-US" altLang="zh-CN" dirty="0"/>
              <a:t>Pegasus     </a:t>
            </a:r>
            <a:r>
              <a:rPr lang="zh-CN" altLang="en-US" dirty="0"/>
              <a:t>（</a:t>
            </a:r>
            <a:r>
              <a:rPr lang="ja-JP" altLang="en-US" dirty="0"/>
              <a:t>総</a:t>
            </a:r>
            <a:r>
              <a:rPr lang="en-US" altLang="ja-JP" b="1" dirty="0"/>
              <a:t>5640</a:t>
            </a:r>
            <a:r>
              <a:rPr lang="en-US" altLang="zh-CN" dirty="0"/>
              <a:t>qbit</a:t>
            </a:r>
            <a:r>
              <a:rPr lang="zh-CN" altLang="en-US" dirty="0"/>
              <a:t>）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Next generation  </a:t>
            </a:r>
            <a:r>
              <a:rPr lang="ja-JP" altLang="en-US" dirty="0"/>
              <a:t>のトポロジー  ：</a:t>
            </a:r>
            <a:r>
              <a:rPr lang="en-US" altLang="ja-JP" dirty="0"/>
              <a:t>Zephyr       </a:t>
            </a:r>
            <a:r>
              <a:rPr lang="zh-CN" altLang="en-US" dirty="0"/>
              <a:t>（</a:t>
            </a:r>
            <a:r>
              <a:rPr lang="ja-JP" altLang="en-US" dirty="0"/>
              <a:t>総</a:t>
            </a:r>
            <a:r>
              <a:rPr lang="en-US" altLang="ja-JP" b="1" dirty="0"/>
              <a:t>7440</a:t>
            </a:r>
            <a:r>
              <a:rPr lang="en-US" altLang="zh-CN" dirty="0"/>
              <a:t>qbit</a:t>
            </a:r>
            <a:r>
              <a:rPr lang="zh-CN" altLang="en-US" dirty="0"/>
              <a:t>）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r>
              <a:rPr lang="en-US" altLang="zh-CN" dirty="0"/>
              <a:t>	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4F8A26F-D586-5679-2A81-91CCC1B00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00" y="2338275"/>
            <a:ext cx="3508549" cy="29471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350772F-B262-2097-E6F7-35CE9E733567}"/>
              </a:ext>
            </a:extLst>
          </p:cNvPr>
          <p:cNvSpPr txBox="1"/>
          <p:nvPr/>
        </p:nvSpPr>
        <p:spPr>
          <a:xfrm>
            <a:off x="1428746" y="2316737"/>
            <a:ext cx="9866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Chimera</a:t>
            </a:r>
            <a:endParaRPr lang="zh-CN" altLang="en-US" sz="14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65D4BF1-A658-AC06-94D9-FDE9B4DA5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212" y="2310152"/>
            <a:ext cx="3508550" cy="29854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7734532-781C-A7BD-808D-ABB82E48C259}"/>
              </a:ext>
            </a:extLst>
          </p:cNvPr>
          <p:cNvSpPr txBox="1"/>
          <p:nvPr/>
        </p:nvSpPr>
        <p:spPr>
          <a:xfrm>
            <a:off x="5426159" y="2287782"/>
            <a:ext cx="9866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Pegasus</a:t>
            </a:r>
            <a:endParaRPr lang="zh-CN" altLang="en-US" sz="1400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608FA963-2AB3-6F22-E989-586E916121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2625" y="2338275"/>
            <a:ext cx="3314118" cy="30050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BBFCC79-25D1-6782-0577-445E09C6D4A0}"/>
              </a:ext>
            </a:extLst>
          </p:cNvPr>
          <p:cNvSpPr txBox="1"/>
          <p:nvPr/>
        </p:nvSpPr>
        <p:spPr>
          <a:xfrm>
            <a:off x="9439985" y="2342910"/>
            <a:ext cx="9866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sz="1400" dirty="0"/>
              <a:t>Zephyr</a:t>
            </a:r>
            <a:endParaRPr lang="zh-CN" alt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6FB537FC-0EE2-1B73-4641-DF20C460760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81906311"/>
                  </p:ext>
                </p:extLst>
              </p:nvPr>
            </p:nvGraphicFramePr>
            <p:xfrm>
              <a:off x="1734363" y="5419657"/>
              <a:ext cx="8624420" cy="9499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56105">
                      <a:extLst>
                        <a:ext uri="{9D8B030D-6E8A-4147-A177-3AD203B41FA5}">
                          <a16:colId xmlns:a16="http://schemas.microsoft.com/office/drawing/2014/main" val="1287656801"/>
                        </a:ext>
                      </a:extLst>
                    </a:gridCol>
                    <a:gridCol w="2156105">
                      <a:extLst>
                        <a:ext uri="{9D8B030D-6E8A-4147-A177-3AD203B41FA5}">
                          <a16:colId xmlns:a16="http://schemas.microsoft.com/office/drawing/2014/main" val="1963902682"/>
                        </a:ext>
                      </a:extLst>
                    </a:gridCol>
                    <a:gridCol w="2156105">
                      <a:extLst>
                        <a:ext uri="{9D8B030D-6E8A-4147-A177-3AD203B41FA5}">
                          <a16:colId xmlns:a16="http://schemas.microsoft.com/office/drawing/2014/main" val="2406704387"/>
                        </a:ext>
                      </a:extLst>
                    </a:gridCol>
                    <a:gridCol w="2156105">
                      <a:extLst>
                        <a:ext uri="{9D8B030D-6E8A-4147-A177-3AD203B41FA5}">
                          <a16:colId xmlns:a16="http://schemas.microsoft.com/office/drawing/2014/main" val="375407258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ja-JP" sz="1600" dirty="0"/>
                            <a:t>Chimera</a:t>
                          </a:r>
                          <a:r>
                            <a:rPr lang="zh-CN" altLang="en-US" sz="1600" dirty="0"/>
                            <a:t>（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=16</m:t>
                              </m:r>
                            </m:oMath>
                          </a14:m>
                          <a:r>
                            <a:rPr lang="zh-CN" altLang="en-US" sz="1600" dirty="0"/>
                            <a:t>）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ja-JP" sz="1600" dirty="0"/>
                            <a:t>Pegasus</a:t>
                          </a:r>
                          <a:r>
                            <a:rPr lang="zh-CN" altLang="en-US" sz="1600" dirty="0"/>
                            <a:t>（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=16</m:t>
                              </m:r>
                            </m:oMath>
                          </a14:m>
                          <a:r>
                            <a:rPr lang="zh-CN" altLang="en-US" sz="1600" dirty="0"/>
                            <a:t>）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dirty="0"/>
                            <a:t>Zephyr</a:t>
                          </a:r>
                          <a:r>
                            <a:rPr lang="zh-CN" altLang="en-US" sz="1600" dirty="0"/>
                            <a:t>（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zh-CN" sz="1600" b="0" i="1" dirty="0" smtClean="0">
                                  <a:latin typeface="Cambria Math" panose="02040503050406030204" pitchFamily="18" charset="0"/>
                                </a:rPr>
                                <m:t>=15</m:t>
                              </m:r>
                            </m:oMath>
                          </a14:m>
                          <a:r>
                            <a:rPr lang="zh-CN" altLang="en-US" sz="1600" dirty="0"/>
                            <a:t>）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683201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1600" dirty="0"/>
                            <a:t>利用できる量子</a:t>
                          </a:r>
                          <a:endParaRPr lang="en-US" altLang="ja-JP" sz="1600" dirty="0"/>
                        </a:p>
                        <a:p>
                          <a:pPr algn="ctr"/>
                          <a:r>
                            <a:rPr lang="ja-JP" altLang="en-US" sz="1600" dirty="0"/>
                            <a:t>ビット数</a:t>
                          </a:r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  <m:sSup>
                                <m:sSupPr>
                                  <m:ctrlPr>
                                    <a:rPr lang="en-US" altLang="ja-JP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6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en-US" altLang="ja-JP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zh-CN" sz="1600" dirty="0"/>
                            <a:t> </a:t>
                          </a:r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8(3</m:t>
                              </m:r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−1)(</m:t>
                              </m:r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altLang="ja-JP" sz="1600" b="0" i="1" smtClean="0">
                                  <a:latin typeface="Cambria Math" panose="02040503050406030204" pitchFamily="18" charset="0"/>
                                </a:rPr>
                                <m:t>−1)</m:t>
                              </m:r>
                            </m:oMath>
                          </a14:m>
                          <a:r>
                            <a:rPr lang="en-US" altLang="zh-CN" sz="1600" dirty="0"/>
                            <a:t> </a:t>
                          </a:r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32</m:t>
                              </m:r>
                              <m:sSup>
                                <m:sSupPr>
                                  <m:ctrlPr>
                                    <a:rPr lang="en-US" altLang="zh-CN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6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en-US" altLang="zh-CN" sz="16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+16</m:t>
                              </m:r>
                              <m:r>
                                <a:rPr lang="en-US" altLang="zh-CN" sz="16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oMath>
                          </a14:m>
                          <a:r>
                            <a:rPr lang="zh-CN" altLang="en-US" sz="1600" dirty="0"/>
                            <a:t> 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7894306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表格 2">
                <a:extLst>
                  <a:ext uri="{FF2B5EF4-FFF2-40B4-BE49-F238E27FC236}">
                    <a16:creationId xmlns:a16="http://schemas.microsoft.com/office/drawing/2014/main" id="{6FB537FC-0EE2-1B73-4641-DF20C460760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81906311"/>
                  </p:ext>
                </p:extLst>
              </p:nvPr>
            </p:nvGraphicFramePr>
            <p:xfrm>
              <a:off x="1734363" y="5419657"/>
              <a:ext cx="8624420" cy="9499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156105">
                      <a:extLst>
                        <a:ext uri="{9D8B030D-6E8A-4147-A177-3AD203B41FA5}">
                          <a16:colId xmlns:a16="http://schemas.microsoft.com/office/drawing/2014/main" val="1287656801"/>
                        </a:ext>
                      </a:extLst>
                    </a:gridCol>
                    <a:gridCol w="2156105">
                      <a:extLst>
                        <a:ext uri="{9D8B030D-6E8A-4147-A177-3AD203B41FA5}">
                          <a16:colId xmlns:a16="http://schemas.microsoft.com/office/drawing/2014/main" val="1963902682"/>
                        </a:ext>
                      </a:extLst>
                    </a:gridCol>
                    <a:gridCol w="2156105">
                      <a:extLst>
                        <a:ext uri="{9D8B030D-6E8A-4147-A177-3AD203B41FA5}">
                          <a16:colId xmlns:a16="http://schemas.microsoft.com/office/drawing/2014/main" val="2406704387"/>
                        </a:ext>
                      </a:extLst>
                    </a:gridCol>
                    <a:gridCol w="2156105">
                      <a:extLst>
                        <a:ext uri="{9D8B030D-6E8A-4147-A177-3AD203B41FA5}">
                          <a16:colId xmlns:a16="http://schemas.microsoft.com/office/drawing/2014/main" val="375407258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100282" t="-1639" r="-201130" b="-1770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200282" t="-1639" r="-101130" b="-17704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300282" t="-1639" r="-1130" b="-17704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68320107"/>
                      </a:ext>
                    </a:extLst>
                  </a:tr>
                  <a:tr h="57912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ja-JP" altLang="en-US" sz="1600" dirty="0"/>
                            <a:t>利用できる量子</a:t>
                          </a:r>
                          <a:endParaRPr lang="en-US" altLang="ja-JP" sz="1600" dirty="0"/>
                        </a:p>
                        <a:p>
                          <a:pPr algn="ctr"/>
                          <a:r>
                            <a:rPr lang="ja-JP" altLang="en-US" sz="1600" dirty="0"/>
                            <a:t>ビット数</a:t>
                          </a:r>
                          <a:endParaRPr lang="zh-CN" alt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100282" t="-65263" r="-201130" b="-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200282" t="-65263" r="-101130" b="-1368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300282" t="-65263" r="-1130" b="-1368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78943062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C374F5E9-19B1-551C-03F0-F7A5636184F0}"/>
                  </a:ext>
                </a:extLst>
              </p:cNvPr>
              <p:cNvSpPr txBox="1"/>
              <p:nvPr/>
            </p:nvSpPr>
            <p:spPr>
              <a:xfrm>
                <a:off x="3788891" y="6445905"/>
                <a:ext cx="609497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ja-JP" altLang="en-US" dirty="0"/>
                  <a:t>を増加することでトポロジーを拡大する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C374F5E9-19B1-551C-03F0-F7A5636184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8891" y="6445905"/>
                <a:ext cx="6094970" cy="369332"/>
              </a:xfrm>
              <a:prstGeom prst="rect">
                <a:avLst/>
              </a:prstGeom>
              <a:blipFill>
                <a:blip r:embed="rId6"/>
                <a:stretch>
                  <a:fillRect t="-6557" b="-262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8321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14956</TotalTime>
  <Words>1625</Words>
  <Application>Microsoft Office PowerPoint</Application>
  <PresentationFormat>宽屏</PresentationFormat>
  <Paragraphs>520</Paragraphs>
  <Slides>16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等线 Light</vt:lpstr>
      <vt:lpstr>Arial</vt:lpstr>
      <vt:lpstr>Cambria Math</vt:lpstr>
      <vt:lpstr>Segoe UI Symbol</vt:lpstr>
      <vt:lpstr>Office 主题​​</vt:lpstr>
      <vt:lpstr>Group meeting</vt:lpstr>
      <vt:lpstr>今回の内容</vt:lpstr>
      <vt:lpstr>TSP問題のQUBOモデル</vt:lpstr>
      <vt:lpstr>PowerPoint 演示文稿</vt:lpstr>
      <vt:lpstr>PowerPoint 演示文稿</vt:lpstr>
      <vt:lpstr>PowerPoint 演示文稿</vt:lpstr>
      <vt:lpstr>二次項数の比較</vt:lpstr>
      <vt:lpstr>二次項数の減少率</vt:lpstr>
      <vt:lpstr>量子アニーラのトポロジー</vt:lpstr>
      <vt:lpstr>実験の流れ</vt:lpstr>
      <vt:lpstr>実験の流れ</vt:lpstr>
      <vt:lpstr>実験の流れ</vt:lpstr>
      <vt:lpstr>Chimeraの実験</vt:lpstr>
      <vt:lpstr>Pegasusの実験</vt:lpstr>
      <vt:lpstr>zephyrの実験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meeting</dc:title>
  <dc:creator>劉　崇玖</dc:creator>
  <cp:lastModifiedBy>崇玖 刘</cp:lastModifiedBy>
  <cp:revision>615</cp:revision>
  <dcterms:created xsi:type="dcterms:W3CDTF">2023-04-18T06:26:34Z</dcterms:created>
  <dcterms:modified xsi:type="dcterms:W3CDTF">2024-11-10T06:09:53Z</dcterms:modified>
</cp:coreProperties>
</file>

<file path=docProps/thumbnail.jpeg>
</file>